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96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733984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83769" y="0"/>
                </a:moveTo>
                <a:lnTo>
                  <a:pt x="0" y="0"/>
                </a:lnTo>
                <a:lnTo>
                  <a:pt x="0" y="162890"/>
                </a:lnTo>
                <a:lnTo>
                  <a:pt x="83769" y="162890"/>
                </a:lnTo>
                <a:lnTo>
                  <a:pt x="83769" y="0"/>
                </a:lnTo>
                <a:close/>
              </a:path>
            </a:pathLst>
          </a:custGeom>
          <a:solidFill>
            <a:srgbClr val="0059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64867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35C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338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45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47809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761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9278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962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30749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C65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223711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81" y="162890"/>
                </a:lnTo>
                <a:lnTo>
                  <a:pt x="83781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13841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169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05312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96781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56D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588252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579723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A7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571192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B73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62663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D74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554132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077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545603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378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5370741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57B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528543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87D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5201666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69" y="162890"/>
                </a:lnTo>
                <a:lnTo>
                  <a:pt x="8376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980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5116360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B81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503106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494577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486046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477517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68A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468986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531461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437305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421464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F9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4057751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389934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374093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598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358251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899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342411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A9C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326570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3108807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95040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279199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263357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247516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231675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2159876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CAC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200145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EAF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184304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1B0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168464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4B3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152622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6B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136781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7B6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121093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105251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DBA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89410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FB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73722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0"/>
                </a:moveTo>
                <a:lnTo>
                  <a:pt x="0" y="162890"/>
                </a:ln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close/>
              </a:path>
            </a:pathLst>
          </a:custGeom>
          <a:solidFill>
            <a:srgbClr val="70BE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228"/>
            <a:ext cx="6800850" cy="1708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7/4/2024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14193" y="1288796"/>
            <a:ext cx="3612440" cy="350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200" spc="-19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폭력</a:t>
            </a:r>
            <a:r>
              <a:rPr sz="2200" spc="6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229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예방교육</a:t>
            </a:r>
            <a:r>
              <a:rPr sz="2200" spc="8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19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결과</a:t>
            </a:r>
            <a:r>
              <a:rPr sz="2200" spc="7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12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(</a:t>
            </a:r>
            <a:r>
              <a:rPr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202</a:t>
            </a:r>
            <a:r>
              <a:rPr lang="en-US"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3</a:t>
            </a:r>
            <a:r>
              <a:rPr lang="ko-KR" altLang="en-US"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년</a:t>
            </a:r>
            <a:r>
              <a:rPr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)</a:t>
            </a:r>
            <a:endParaRPr sz="2200" dirty="0">
              <a:latin typeface="HY헤드라인M" panose="02030600000101010101" pitchFamily="18" charset="-127"/>
              <a:ea typeface="HY헤드라인M" panose="02030600000101010101" pitchFamily="18" charset="-127"/>
              <a:cs typeface="HY헤드라인M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37222" y="1872475"/>
            <a:ext cx="6080760" cy="128270"/>
            <a:chOff x="737222" y="1872475"/>
            <a:chExt cx="6080760" cy="128270"/>
          </a:xfrm>
        </p:grpSpPr>
        <p:sp>
          <p:nvSpPr>
            <p:cNvPr id="4" name="object 4"/>
            <p:cNvSpPr/>
            <p:nvPr/>
          </p:nvSpPr>
          <p:spPr>
            <a:xfrm>
              <a:off x="6733984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83769" y="0"/>
                  </a:moveTo>
                  <a:lnTo>
                    <a:pt x="0" y="0"/>
                  </a:lnTo>
                  <a:lnTo>
                    <a:pt x="0" y="127876"/>
                  </a:lnTo>
                  <a:lnTo>
                    <a:pt x="83769" y="127876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0059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4867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35C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56338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45E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7809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761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9278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962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0749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C65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23711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81" y="127876"/>
                  </a:lnTo>
                  <a:lnTo>
                    <a:pt x="83781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13841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169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5312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6781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56D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8252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79723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A70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1192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B73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62663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D74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4132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077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5603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378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370741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57B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8543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87D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201666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69" y="127876"/>
                  </a:lnTo>
                  <a:lnTo>
                    <a:pt x="8376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980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16360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B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03106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94577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6046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77517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68A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8986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31461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37305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21464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F917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057751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89934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4093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598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58251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899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42411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A9C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26570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08807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95040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9199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63357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47516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31675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159876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CAC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00145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EAF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84304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1B0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68464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4B3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2622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6B4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36781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7B6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21093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5251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DBA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9410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FBD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3722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0"/>
                  </a:moveTo>
                  <a:lnTo>
                    <a:pt x="0" y="127876"/>
                  </a:ln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BE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06627" y="2258059"/>
            <a:ext cx="4239146" cy="6232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735" indent="-280670">
              <a:lnSpc>
                <a:spcPct val="100000"/>
              </a:lnSpc>
              <a:spcBef>
                <a:spcPts val="100"/>
              </a:spcBef>
              <a:buChar char="□"/>
              <a:tabLst>
                <a:tab pos="293370" algn="l"/>
              </a:tabLst>
            </a:pPr>
            <a:r>
              <a:rPr sz="15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교육내역</a:t>
            </a:r>
            <a:endParaRPr sz="1500" dirty="0">
              <a:latin typeface="돋움" panose="020B0600000101010101" pitchFamily="50" charset="-127"/>
              <a:ea typeface="돋움" panose="020B0600000101010101" pitchFamily="50" charset="-127"/>
              <a:cs typeface="함초롬바탕"/>
            </a:endParaRPr>
          </a:p>
          <a:p>
            <a:pPr marL="349250" lvl="1" indent="-243204">
              <a:lnSpc>
                <a:spcPct val="100000"/>
              </a:lnSpc>
              <a:spcBef>
                <a:spcPts val="1400"/>
              </a:spcBef>
              <a:buChar char="○"/>
              <a:tabLst>
                <a:tab pos="349885" algn="l"/>
              </a:tabLst>
            </a:pPr>
            <a:r>
              <a:rPr sz="13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교육방법</a:t>
            </a:r>
            <a:r>
              <a:rPr sz="1300" spc="240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</a:t>
            </a:r>
            <a:r>
              <a:rPr sz="13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:</a:t>
            </a:r>
            <a:r>
              <a:rPr sz="1300" spc="24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</a:t>
            </a:r>
            <a:r>
              <a:rPr lang="ko-KR" altLang="en-US" sz="1300" spc="-5" dirty="0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대면 </a:t>
            </a:r>
            <a:r>
              <a:rPr lang="ko-KR" altLang="en-US" sz="1300" spc="-5" dirty="0" err="1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집합교육</a:t>
            </a:r>
            <a:r>
              <a:rPr lang="ko-KR" altLang="en-US" sz="1300" spc="-5" dirty="0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및 온라인 교육</a:t>
            </a:r>
            <a:endParaRPr sz="1300" dirty="0">
              <a:latin typeface="돋움" panose="020B0600000101010101" pitchFamily="50" charset="-127"/>
              <a:ea typeface="돋움" panose="020B0600000101010101" pitchFamily="50" charset="-127"/>
              <a:cs typeface="함초롬바탕"/>
            </a:endParaRPr>
          </a:p>
        </p:txBody>
      </p:sp>
      <p:graphicFrame>
        <p:nvGraphicFramePr>
          <p:cNvPr id="55" name="object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222438"/>
              </p:ext>
            </p:extLst>
          </p:nvPr>
        </p:nvGraphicFramePr>
        <p:xfrm>
          <a:off x="737222" y="3091103"/>
          <a:ext cx="6082028" cy="55994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5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5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1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9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300" spc="-204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교육과정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</a:t>
                      </a:r>
                      <a:r>
                        <a:rPr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일</a:t>
                      </a: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교육방법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300" spc="-220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대상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marR="13335" algn="ctr">
                        <a:lnSpc>
                          <a:spcPct val="100000"/>
                        </a:lnSpc>
                      </a:pPr>
                      <a:r>
                        <a:rPr sz="1300" spc="-135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인원(명)</a:t>
                      </a:r>
                      <a:endParaRPr sz="130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87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2023</a:t>
                      </a:r>
                      <a:r>
                        <a:rPr lang="ko-KR" altLang="en-US" sz="1300" b="1" kern="0" spc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300" b="1" kern="0" spc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 폭력 예방교육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6.19.(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~ 8.18.(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금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전직원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755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 폭력예방교육</a:t>
                      </a:r>
                      <a:endParaRPr lang="en-US" altLang="ko-KR" sz="1300" b="1" kern="0" spc="0" dirty="0" smtClean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고위직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10.30.(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본부장 및 부장급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57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52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 폭력예방교육</a:t>
                      </a:r>
                      <a:endParaRPr lang="en-US" altLang="ko-KR" sz="1300" b="1" kern="0" spc="0" dirty="0" smtClean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일반직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10.26.(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목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(2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10.27.(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금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(3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11.7.(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(4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11.13.(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(5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11.21.(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차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11.28.(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전직원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595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신규채용 직원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 폭력예방교육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12.6.(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~ 12.20.(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</a:t>
                      </a:r>
                      <a:r>
                        <a:rPr lang="en-US" altLang="ko-KR" sz="1300" kern="0" spc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’23.12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 신규채용 직원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13975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138</Words>
  <Application>Microsoft Office PowerPoint</Application>
  <PresentationFormat>사용자 지정</PresentationFormat>
  <Paragraphs>40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돋움</vt:lpstr>
      <vt:lpstr>함초롬바탕</vt:lpstr>
      <vt:lpstr>Calibri</vt:lpstr>
      <vt:lpstr>Times New Roman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sykim0719</dc:creator>
  <cp:lastModifiedBy>김다영 / 주임 / 사례관리정보부</cp:lastModifiedBy>
  <cp:revision>7</cp:revision>
  <dcterms:created xsi:type="dcterms:W3CDTF">2022-08-10T00:01:03Z</dcterms:created>
  <dcterms:modified xsi:type="dcterms:W3CDTF">2024-07-04T03:41:15Z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2022-08-09T00:00:00Z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