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680700" cy="755650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53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53554" y="1288605"/>
            <a:ext cx="9172575" cy="0"/>
          </a:xfrm>
          <a:custGeom>
            <a:avLst/>
            <a:gdLst/>
            <a:ahLst/>
            <a:cxnLst/>
            <a:rect l="l" t="t" r="r" b="b"/>
            <a:pathLst>
              <a:path w="9172575">
                <a:moveTo>
                  <a:pt x="0" y="0"/>
                </a:moveTo>
                <a:lnTo>
                  <a:pt x="9172066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53554" y="1303845"/>
            <a:ext cx="9172575" cy="0"/>
          </a:xfrm>
          <a:custGeom>
            <a:avLst/>
            <a:gdLst/>
            <a:ahLst/>
            <a:cxnLst/>
            <a:rect l="l" t="t" r="r" b="b"/>
            <a:pathLst>
              <a:path w="9172575">
                <a:moveTo>
                  <a:pt x="0" y="0"/>
                </a:moveTo>
                <a:lnTo>
                  <a:pt x="9172066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35965" y="823522"/>
            <a:ext cx="4208768" cy="376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2792" y="1764601"/>
            <a:ext cx="9176385" cy="15176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35965" y="823522"/>
            <a:ext cx="420751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2019년</a:t>
            </a:r>
            <a:r>
              <a:rPr spc="345" dirty="0"/>
              <a:t> </a:t>
            </a:r>
            <a:r>
              <a:rPr spc="-5" dirty="0"/>
              <a:t>정기재산변동</a:t>
            </a:r>
            <a:r>
              <a:rPr spc="345" dirty="0"/>
              <a:t> </a:t>
            </a:r>
            <a:r>
              <a:rPr spc="-5" dirty="0"/>
              <a:t>신고사항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06119" y="1317031"/>
            <a:ext cx="24314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펜흘림"/>
                <a:cs typeface="펜흘림"/>
              </a:rPr>
              <a:t>(사회보장정보원,</a:t>
            </a:r>
            <a:r>
              <a:rPr sz="1200" spc="-10" dirty="0">
                <a:latin typeface="펜흘림"/>
                <a:cs typeface="펜흘림"/>
              </a:rPr>
              <a:t> </a:t>
            </a:r>
            <a:r>
              <a:rPr sz="1200" spc="5" dirty="0">
                <a:latin typeface="펜흘림"/>
                <a:cs typeface="펜흘림"/>
              </a:rPr>
              <a:t>2019.</a:t>
            </a:r>
            <a:r>
              <a:rPr sz="1200" dirty="0">
                <a:latin typeface="펜흘림"/>
                <a:cs typeface="펜흘림"/>
              </a:rPr>
              <a:t> </a:t>
            </a:r>
            <a:r>
              <a:rPr sz="1200" spc="10" dirty="0">
                <a:latin typeface="펜흘림"/>
                <a:cs typeface="펜흘림"/>
              </a:rPr>
              <a:t>3.</a:t>
            </a:r>
            <a:r>
              <a:rPr sz="1200" spc="-20" dirty="0">
                <a:latin typeface="펜흘림"/>
                <a:cs typeface="펜흘림"/>
              </a:rPr>
              <a:t> </a:t>
            </a:r>
            <a:r>
              <a:rPr sz="1200" spc="5" dirty="0">
                <a:latin typeface="펜흘림"/>
                <a:cs typeface="펜흘림"/>
              </a:rPr>
              <a:t>28</a:t>
            </a:r>
            <a:r>
              <a:rPr sz="1200" spc="-10" dirty="0">
                <a:latin typeface="펜흘림"/>
                <a:cs typeface="펜흘림"/>
              </a:rPr>
              <a:t> </a:t>
            </a:r>
            <a:r>
              <a:rPr sz="1200" dirty="0">
                <a:latin typeface="펜흘림"/>
                <a:cs typeface="펜흘림"/>
              </a:rPr>
              <a:t>기준)</a:t>
            </a:r>
            <a:endParaRPr sz="1200">
              <a:latin typeface="펜흘림"/>
              <a:cs typeface="펜흘림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52792" y="1764601"/>
          <a:ext cx="9168129" cy="15125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01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9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1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24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300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1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소속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6032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53060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300" spc="-5" dirty="0">
                          <a:latin typeface="휴먼명조"/>
                          <a:cs typeface="휴먼명조"/>
                        </a:rPr>
                        <a:t>사회보장정보원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7683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0365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직위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6032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300" spc="-10" dirty="0">
                          <a:latin typeface="휴먼명조"/>
                          <a:cs typeface="휴먼명조"/>
                        </a:rPr>
                        <a:t>원장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7683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592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성명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6032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300" spc="-10" dirty="0">
                          <a:latin typeface="휴먼명조"/>
                          <a:cs typeface="휴먼명조"/>
                        </a:rPr>
                        <a:t>임희택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7683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975">
                <a:tc gridSpan="7">
                  <a:txBody>
                    <a:bodyPr/>
                    <a:lstStyle/>
                    <a:p>
                      <a:pPr marR="5715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spc="5" dirty="0">
                          <a:latin typeface="펜흘림"/>
                          <a:cs typeface="펜흘림"/>
                        </a:rPr>
                        <a:t>(단위</a:t>
                      </a:r>
                      <a:r>
                        <a:rPr sz="1200" spc="-3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:</a:t>
                      </a:r>
                      <a:r>
                        <a:rPr sz="1200" spc="-40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dirty="0">
                          <a:latin typeface="펜흘림"/>
                          <a:cs typeface="펜흘림"/>
                        </a:rPr>
                        <a:t>천원)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3175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092">
                <a:tc rowSpan="2">
                  <a:txBody>
                    <a:bodyPr/>
                    <a:lstStyle/>
                    <a:p>
                      <a:pPr marL="419734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1143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2164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61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200" b="1" spc="15" dirty="0">
                          <a:latin typeface="휴먼명조"/>
                          <a:cs typeface="휴먼명조"/>
                        </a:rPr>
                        <a:t>(실거래액)</a:t>
                      </a:r>
                      <a:endParaRPr sz="1200">
                        <a:latin typeface="휴먼명조"/>
                        <a:cs typeface="휴먼명조"/>
                      </a:endParaRPr>
                    </a:p>
                  </a:txBody>
                  <a:tcPr marL="0" marR="0" marT="1143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300" b="1" spc="15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200" b="1" spc="15" dirty="0">
                          <a:latin typeface="휴먼명조"/>
                          <a:cs typeface="휴먼명조"/>
                        </a:rPr>
                        <a:t>(실거래액)</a:t>
                      </a:r>
                      <a:endParaRPr sz="1200">
                        <a:latin typeface="휴먼명조"/>
                        <a:cs typeface="휴먼명조"/>
                      </a:endParaRPr>
                    </a:p>
                  </a:txBody>
                  <a:tcPr marL="0" marR="0" marT="1143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8905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692">
                <a:tc>
                  <a:txBody>
                    <a:bodyPr/>
                    <a:lstStyle/>
                    <a:p>
                      <a:pPr marL="767080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300" dirty="0">
                          <a:latin typeface="휴먼명조"/>
                          <a:cs typeface="휴먼명조"/>
                        </a:rPr>
                        <a:t>1,314,895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9652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4715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300" spc="-5" dirty="0">
                          <a:latin typeface="휴먼명조"/>
                          <a:cs typeface="휴먼명조"/>
                        </a:rPr>
                        <a:t>831,181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9652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94715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300" dirty="0">
                          <a:latin typeface="휴먼명조"/>
                          <a:cs typeface="휴먼명조"/>
                        </a:rPr>
                        <a:t>537,517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9652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8350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1300" dirty="0">
                          <a:latin typeface="휴먼명조"/>
                          <a:cs typeface="휴먼명조"/>
                        </a:rPr>
                        <a:t>1,608,559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9652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78130" indent="-215265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"/>
                        <a:buChar char="◾"/>
                        <a:tabLst>
                          <a:tab pos="278765" algn="l"/>
                        </a:tabLst>
                      </a:pPr>
                      <a:r>
                        <a:rPr sz="1150" spc="-5" dirty="0">
                          <a:latin typeface="휴먼명조"/>
                          <a:cs typeface="휴먼명조"/>
                        </a:rPr>
                        <a:t>아파트</a:t>
                      </a:r>
                      <a:r>
                        <a:rPr sz="1150" spc="-3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dirty="0">
                          <a:latin typeface="휴먼명조"/>
                          <a:cs typeface="휴먼명조"/>
                        </a:rPr>
                        <a:t>매매에</a:t>
                      </a:r>
                      <a:r>
                        <a:rPr sz="1150" spc="-3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dirty="0">
                          <a:latin typeface="휴먼명조"/>
                          <a:cs typeface="휴먼명조"/>
                        </a:rPr>
                        <a:t>따른</a:t>
                      </a:r>
                      <a:r>
                        <a:rPr sz="1150" spc="-3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dirty="0">
                          <a:latin typeface="휴먼명조"/>
                          <a:cs typeface="휴먼명조"/>
                        </a:rPr>
                        <a:t>예금</a:t>
                      </a:r>
                      <a:r>
                        <a:rPr sz="1150" spc="-3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dirty="0">
                          <a:latin typeface="휴먼명조"/>
                          <a:cs typeface="휴먼명조"/>
                        </a:rPr>
                        <a:t>발생</a:t>
                      </a:r>
                      <a:endParaRPr sz="1150">
                        <a:latin typeface="휴먼명조"/>
                        <a:cs typeface="휴먼명조"/>
                      </a:endParaRPr>
                    </a:p>
                    <a:p>
                      <a:pPr marL="278130" indent="-215265">
                        <a:lnSpc>
                          <a:spcPct val="100000"/>
                        </a:lnSpc>
                        <a:spcBef>
                          <a:spcPts val="114"/>
                        </a:spcBef>
                        <a:buFont typeface=""/>
                        <a:buChar char="◾"/>
                        <a:tabLst>
                          <a:tab pos="278765" algn="l"/>
                        </a:tabLst>
                      </a:pPr>
                      <a:r>
                        <a:rPr sz="1150" spc="-25" dirty="0">
                          <a:latin typeface="휴먼명조"/>
                          <a:cs typeface="휴먼명조"/>
                        </a:rPr>
                        <a:t>아파트</a:t>
                      </a:r>
                      <a:r>
                        <a:rPr sz="1150" spc="-6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spc="-25" dirty="0">
                          <a:latin typeface="휴먼명조"/>
                          <a:cs typeface="휴먼명조"/>
                        </a:rPr>
                        <a:t>공시지가</a:t>
                      </a:r>
                      <a:r>
                        <a:rPr sz="1150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spc="-25" dirty="0">
                          <a:latin typeface="휴먼명조"/>
                          <a:cs typeface="휴먼명조"/>
                        </a:rPr>
                        <a:t>상승,</a:t>
                      </a:r>
                      <a:r>
                        <a:rPr sz="1150" spc="-3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spc="-20" dirty="0">
                          <a:latin typeface="휴먼명조"/>
                          <a:cs typeface="휴먼명조"/>
                        </a:rPr>
                        <a:t>급여</a:t>
                      </a:r>
                      <a:r>
                        <a:rPr sz="1150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dirty="0">
                          <a:latin typeface="휴먼명조"/>
                          <a:cs typeface="휴먼명조"/>
                        </a:rPr>
                        <a:t>등</a:t>
                      </a:r>
                      <a:r>
                        <a:rPr sz="1150" spc="-6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spc="-15" dirty="0">
                          <a:latin typeface="휴먼명조"/>
                          <a:cs typeface="휴먼명조"/>
                        </a:rPr>
                        <a:t>예금</a:t>
                      </a:r>
                      <a:r>
                        <a:rPr sz="1150" spc="-5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150" spc="-15" dirty="0">
                          <a:latin typeface="휴먼명조"/>
                          <a:cs typeface="휴먼명조"/>
                        </a:rPr>
                        <a:t>증가</a:t>
                      </a:r>
                      <a:endParaRPr sz="1150">
                        <a:latin typeface="휴먼명조"/>
                        <a:cs typeface="휴먼명조"/>
                      </a:endParaRPr>
                    </a:p>
                  </a:txBody>
                  <a:tcPr marL="0" marR="0" marT="13970" marB="0">
                    <a:lnL w="6350">
                      <a:solidFill>
                        <a:srgbClr val="666666"/>
                      </a:solidFill>
                      <a:prstDash val="solid"/>
                    </a:lnL>
                    <a:lnR w="6350">
                      <a:solidFill>
                        <a:srgbClr val="666666"/>
                      </a:solidFill>
                      <a:prstDash val="solid"/>
                    </a:lnR>
                    <a:lnT w="6350">
                      <a:solidFill>
                        <a:srgbClr val="666666"/>
                      </a:solidFill>
                      <a:prstDash val="solid"/>
                    </a:lnT>
                    <a:lnB w="6350">
                      <a:solidFill>
                        <a:srgbClr val="666666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405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2020년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21342" y="1281998"/>
            <a:ext cx="24511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휴먼명조"/>
                <a:cs typeface="휴먼명조"/>
              </a:rPr>
              <a:t>(사회보장정보원,</a:t>
            </a:r>
            <a:r>
              <a:rPr sz="1200" spc="-10" dirty="0">
                <a:latin typeface="휴먼명조"/>
                <a:cs typeface="휴먼명조"/>
              </a:rPr>
              <a:t> </a:t>
            </a:r>
            <a:r>
              <a:rPr sz="1200" spc="-5" dirty="0">
                <a:latin typeface="휴먼명조"/>
                <a:cs typeface="휴먼명조"/>
              </a:rPr>
              <a:t>2020. 3.</a:t>
            </a:r>
            <a:r>
              <a:rPr sz="1200" spc="-10" dirty="0">
                <a:latin typeface="휴먼명조"/>
                <a:cs typeface="휴먼명조"/>
              </a:rPr>
              <a:t> </a:t>
            </a:r>
            <a:r>
              <a:rPr sz="1200" spc="-5" dirty="0">
                <a:latin typeface="휴먼명조"/>
                <a:cs typeface="휴먼명조"/>
              </a:rPr>
              <a:t>26 기준)</a:t>
            </a:r>
            <a:endParaRPr sz="1200">
              <a:latin typeface="휴먼명조"/>
              <a:cs typeface="휴먼명조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2792" y="1731098"/>
          <a:ext cx="9168128" cy="335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50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500" b="1" spc="-6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속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193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spc="-5" dirty="0">
                          <a:latin typeface="휴먼명조"/>
                          <a:cs typeface="휴먼명조"/>
                        </a:rPr>
                        <a:t>사회보장정보원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5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위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spc="-5" dirty="0">
                          <a:latin typeface="휴먼명조"/>
                          <a:cs typeface="휴먼명조"/>
                        </a:rPr>
                        <a:t>원장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500" b="1" spc="-6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500" b="1" spc="25" dirty="0">
                          <a:latin typeface="휴먼명조"/>
                          <a:cs typeface="휴먼명조"/>
                        </a:rPr>
                        <a:t>명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500" spc="-5" dirty="0">
                          <a:latin typeface="휴먼명조"/>
                          <a:cs typeface="휴먼명조"/>
                        </a:rPr>
                        <a:t>임희택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55382" y="2124313"/>
            <a:ext cx="9105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펜흘림"/>
                <a:cs typeface="펜흘림"/>
              </a:rPr>
              <a:t>(단위</a:t>
            </a:r>
            <a:r>
              <a:rPr sz="1200" spc="-40" dirty="0">
                <a:latin typeface="펜흘림"/>
                <a:cs typeface="펜흘림"/>
              </a:rPr>
              <a:t> </a:t>
            </a:r>
            <a:r>
              <a:rPr sz="1200" spc="-5" dirty="0">
                <a:latin typeface="펜흘림"/>
                <a:cs typeface="펜흘림"/>
              </a:rPr>
              <a:t>:</a:t>
            </a:r>
            <a:r>
              <a:rPr sz="1200" spc="-35" dirty="0">
                <a:latin typeface="펜흘림"/>
                <a:cs typeface="펜흘림"/>
              </a:rPr>
              <a:t> </a:t>
            </a:r>
            <a:r>
              <a:rPr sz="1200" dirty="0">
                <a:latin typeface="펜흘림"/>
                <a:cs typeface="펜흘림"/>
              </a:rPr>
              <a:t>천원)</a:t>
            </a:r>
            <a:endParaRPr sz="1200">
              <a:latin typeface="펜흘림"/>
              <a:cs typeface="펜흘림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52792" y="2364739"/>
          <a:ext cx="9170034" cy="10707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38">
                <a:tc rowSpan="2">
                  <a:txBody>
                    <a:bodyPr/>
                    <a:lstStyle/>
                    <a:p>
                      <a:pPr marL="346710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01320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500" b="1" spc="25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50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400" b="1" spc="15" dirty="0">
                          <a:latin typeface="휴먼명조"/>
                          <a:cs typeface="휴먼명조"/>
                        </a:rPr>
                        <a:t>증가액(실거래액)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2603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400" b="1" spc="15" dirty="0">
                          <a:latin typeface="휴먼명조"/>
                          <a:cs typeface="휴먼명조"/>
                        </a:rPr>
                        <a:t>감소액(실거래액)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2603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413">
                <a:tc>
                  <a:txBody>
                    <a:bodyPr/>
                    <a:lstStyle/>
                    <a:p>
                      <a:pPr marL="529590">
                        <a:lnSpc>
                          <a:spcPct val="100000"/>
                        </a:lnSpc>
                        <a:spcBef>
                          <a:spcPts val="944"/>
                        </a:spcBef>
                      </a:pPr>
                      <a:r>
                        <a:rPr sz="1500" spc="-5" dirty="0">
                          <a:latin typeface="함초롬바탕"/>
                          <a:cs typeface="함초롬바탕"/>
                        </a:rPr>
                        <a:t>1,608,559</a:t>
                      </a:r>
                      <a:endParaRPr sz="1500">
                        <a:latin typeface="함초롬바탕"/>
                        <a:cs typeface="함초롬바탕"/>
                      </a:endParaRPr>
                    </a:p>
                  </a:txBody>
                  <a:tcPr marL="0" marR="0" marT="12001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944"/>
                        </a:spcBef>
                      </a:pPr>
                      <a:r>
                        <a:rPr sz="1500" spc="-5" dirty="0">
                          <a:latin typeface="함초롬바탕"/>
                          <a:cs typeface="함초롬바탕"/>
                        </a:rPr>
                        <a:t>581,065</a:t>
                      </a:r>
                      <a:endParaRPr sz="1500">
                        <a:latin typeface="함초롬바탕"/>
                        <a:cs typeface="함초롬바탕"/>
                      </a:endParaRPr>
                    </a:p>
                  </a:txBody>
                  <a:tcPr marL="0" marR="0" marT="12001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944"/>
                        </a:spcBef>
                      </a:pPr>
                      <a:r>
                        <a:rPr sz="1500" spc="-5" dirty="0">
                          <a:latin typeface="함초롬바탕"/>
                          <a:cs typeface="함초롬바탕"/>
                        </a:rPr>
                        <a:t>380,903</a:t>
                      </a:r>
                      <a:endParaRPr sz="1500">
                        <a:latin typeface="함초롬바탕"/>
                        <a:cs typeface="함초롬바탕"/>
                      </a:endParaRPr>
                    </a:p>
                  </a:txBody>
                  <a:tcPr marL="0" marR="0" marT="12001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8810">
                        <a:lnSpc>
                          <a:spcPct val="100000"/>
                        </a:lnSpc>
                        <a:spcBef>
                          <a:spcPts val="944"/>
                        </a:spcBef>
                      </a:pPr>
                      <a:r>
                        <a:rPr sz="1500" spc="-5" dirty="0">
                          <a:latin typeface="함초롬바탕"/>
                          <a:cs typeface="함초롬바탕"/>
                        </a:rPr>
                        <a:t>1,808,721</a:t>
                      </a:r>
                      <a:endParaRPr sz="1500">
                        <a:latin typeface="함초롬바탕"/>
                        <a:cs typeface="함초롬바탕"/>
                      </a:endParaRPr>
                    </a:p>
                  </a:txBody>
                  <a:tcPr marL="0" marR="0" marT="12001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8135" indent="-247650">
                        <a:lnSpc>
                          <a:spcPct val="100000"/>
                        </a:lnSpc>
                        <a:spcBef>
                          <a:spcPts val="235"/>
                        </a:spcBef>
                        <a:buFont typeface=""/>
                        <a:buChar char="▪"/>
                        <a:tabLst>
                          <a:tab pos="318770" algn="l"/>
                        </a:tabLst>
                      </a:pPr>
                      <a:r>
                        <a:rPr sz="1300" spc="-5" dirty="0">
                          <a:latin typeface="휴먼명조"/>
                          <a:cs typeface="휴먼명조"/>
                        </a:rPr>
                        <a:t>지자체</a:t>
                      </a:r>
                      <a:r>
                        <a:rPr sz="1300" spc="-2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300" spc="-5" dirty="0">
                          <a:latin typeface="휴먼명조"/>
                          <a:cs typeface="휴먼명조"/>
                        </a:rPr>
                        <a:t>토지분할로</a:t>
                      </a:r>
                      <a:r>
                        <a:rPr sz="1300" spc="-2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300" spc="-10" dirty="0">
                          <a:latin typeface="휴먼명조"/>
                          <a:cs typeface="휴먼명조"/>
                        </a:rPr>
                        <a:t>인한 이기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  <a:p>
                      <a:pPr marL="318135" indent="-247650">
                        <a:lnSpc>
                          <a:spcPct val="100000"/>
                        </a:lnSpc>
                        <a:spcBef>
                          <a:spcPts val="130"/>
                        </a:spcBef>
                        <a:buFont typeface=""/>
                        <a:buChar char="▪"/>
                        <a:tabLst>
                          <a:tab pos="318770" algn="l"/>
                        </a:tabLst>
                      </a:pPr>
                      <a:r>
                        <a:rPr sz="1300" spc="-5" dirty="0">
                          <a:latin typeface="휴먼명조"/>
                          <a:cs typeface="휴먼명조"/>
                        </a:rPr>
                        <a:t>아파트</a:t>
                      </a:r>
                      <a:r>
                        <a:rPr sz="1300" spc="-2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300" spc="-5" dirty="0">
                          <a:latin typeface="휴먼명조"/>
                          <a:cs typeface="휴먼명조"/>
                        </a:rPr>
                        <a:t>공시가격</a:t>
                      </a:r>
                      <a:r>
                        <a:rPr sz="1300" spc="-1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300" spc="-10" dirty="0">
                          <a:latin typeface="휴먼명조"/>
                          <a:cs typeface="휴먼명조"/>
                        </a:rPr>
                        <a:t>상승</a:t>
                      </a:r>
                      <a:r>
                        <a:rPr sz="1300" spc="-2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300" spc="-10" dirty="0">
                          <a:latin typeface="휴먼명조"/>
                          <a:cs typeface="휴먼명조"/>
                        </a:rPr>
                        <a:t>등</a:t>
                      </a:r>
                      <a:endParaRPr sz="1300">
                        <a:latin typeface="휴먼명조"/>
                        <a:cs typeface="휴먼명조"/>
                      </a:endParaRPr>
                    </a:p>
                  </a:txBody>
                  <a:tcPr marL="0" marR="0" marT="298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7012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405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2021년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235142" y="1280475"/>
            <a:ext cx="2738755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95" dirty="0">
                <a:latin typeface="Times New Roman"/>
                <a:cs typeface="Times New Roman"/>
              </a:rPr>
              <a:t>(</a:t>
            </a:r>
            <a:r>
              <a:rPr sz="1300" spc="-95" dirty="0">
                <a:latin typeface="휴먼명조"/>
                <a:cs typeface="휴먼명조"/>
              </a:rPr>
              <a:t>한국사회보장정보원</a:t>
            </a:r>
            <a:r>
              <a:rPr sz="1300" spc="-95" dirty="0">
                <a:latin typeface="Times New Roman"/>
                <a:cs typeface="Times New Roman"/>
              </a:rPr>
              <a:t>,</a:t>
            </a:r>
            <a:r>
              <a:rPr sz="1300" spc="250" dirty="0">
                <a:latin typeface="Times New Roman"/>
                <a:cs typeface="Times New Roman"/>
              </a:rPr>
              <a:t> </a:t>
            </a:r>
            <a:r>
              <a:rPr sz="1300" spc="-55" dirty="0">
                <a:latin typeface="Times New Roman"/>
                <a:cs typeface="Times New Roman"/>
              </a:rPr>
              <a:t>2021.</a:t>
            </a:r>
            <a:r>
              <a:rPr sz="1300" spc="240" dirty="0">
                <a:latin typeface="Times New Roman"/>
                <a:cs typeface="Times New Roman"/>
              </a:rPr>
              <a:t> </a:t>
            </a:r>
            <a:r>
              <a:rPr sz="1300" spc="-40" dirty="0">
                <a:latin typeface="Times New Roman"/>
                <a:cs typeface="Times New Roman"/>
              </a:rPr>
              <a:t>3.</a:t>
            </a:r>
            <a:r>
              <a:rPr sz="1300" spc="240" dirty="0">
                <a:latin typeface="Times New Roman"/>
                <a:cs typeface="Times New Roman"/>
              </a:rPr>
              <a:t> </a:t>
            </a:r>
            <a:r>
              <a:rPr sz="1300" spc="-55" dirty="0">
                <a:latin typeface="Times New Roman"/>
                <a:cs typeface="Times New Roman"/>
              </a:rPr>
              <a:t>25</a:t>
            </a:r>
            <a:r>
              <a:rPr sz="1300" spc="235" dirty="0">
                <a:latin typeface="Times New Roman"/>
                <a:cs typeface="Times New Roman"/>
              </a:rPr>
              <a:t> </a:t>
            </a:r>
            <a:r>
              <a:rPr sz="1300" spc="-80" dirty="0">
                <a:latin typeface="휴먼명조"/>
                <a:cs typeface="휴먼명조"/>
              </a:rPr>
              <a:t>기준</a:t>
            </a:r>
            <a:r>
              <a:rPr sz="1300" spc="-80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2792" y="1763077"/>
          <a:ext cx="9168128" cy="3351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51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속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018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한국사회보장정보원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위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spc="-110" dirty="0">
                          <a:latin typeface="휴먼명조"/>
                          <a:cs typeface="휴먼명조"/>
                        </a:rPr>
                        <a:t>원장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400" spc="-110" dirty="0">
                          <a:latin typeface="휴먼명조"/>
                          <a:cs typeface="휴먼명조"/>
                        </a:rPr>
                        <a:t>임희택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206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55382" y="2156300"/>
            <a:ext cx="9105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펜흘림"/>
                <a:cs typeface="펜흘림"/>
              </a:rPr>
              <a:t>(단위</a:t>
            </a:r>
            <a:r>
              <a:rPr sz="1200" spc="-40" dirty="0">
                <a:latin typeface="펜흘림"/>
                <a:cs typeface="펜흘림"/>
              </a:rPr>
              <a:t> </a:t>
            </a:r>
            <a:r>
              <a:rPr sz="1200" spc="-5" dirty="0">
                <a:latin typeface="펜흘림"/>
                <a:cs typeface="펜흘림"/>
              </a:rPr>
              <a:t>:</a:t>
            </a:r>
            <a:r>
              <a:rPr sz="1200" spc="-35" dirty="0">
                <a:latin typeface="펜흘림"/>
                <a:cs typeface="펜흘림"/>
              </a:rPr>
              <a:t> </a:t>
            </a:r>
            <a:r>
              <a:rPr sz="1200" dirty="0">
                <a:latin typeface="펜흘림"/>
                <a:cs typeface="펜흘림"/>
              </a:rPr>
              <a:t>천원)</a:t>
            </a:r>
            <a:endParaRPr sz="1200">
              <a:latin typeface="펜흘림"/>
              <a:cs typeface="펜흘림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52792" y="2396718"/>
          <a:ext cx="9170034" cy="12078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5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98780">
                        <a:lnSpc>
                          <a:spcPct val="100000"/>
                        </a:lnSpc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238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3390">
                        <a:lnSpc>
                          <a:spcPct val="100000"/>
                        </a:lnSpc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400" spc="-100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400" spc="-1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spc="-100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400" spc="-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400" spc="-100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400" spc="-1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spc="-100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400" spc="-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4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32155">
                        <a:lnSpc>
                          <a:spcPct val="100000"/>
                        </a:lnSpc>
                      </a:pP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1,808,721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927100">
                        <a:lnSpc>
                          <a:spcPct val="100000"/>
                        </a:lnSpc>
                      </a:pPr>
                      <a:r>
                        <a:rPr sz="1400" spc="-60" dirty="0">
                          <a:latin typeface="Times New Roman"/>
                          <a:cs typeface="Times New Roman"/>
                        </a:rPr>
                        <a:t>815,878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927100">
                        <a:lnSpc>
                          <a:spcPct val="100000"/>
                        </a:lnSpc>
                      </a:pPr>
                      <a:r>
                        <a:rPr sz="1400" spc="-60" dirty="0">
                          <a:latin typeface="Times New Roman"/>
                          <a:cs typeface="Times New Roman"/>
                        </a:rPr>
                        <a:t>434,514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840105">
                        <a:lnSpc>
                          <a:spcPct val="100000"/>
                        </a:lnSpc>
                      </a:pP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2,190,085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6230" indent="-245745">
                        <a:lnSpc>
                          <a:spcPct val="100000"/>
                        </a:lnSpc>
                        <a:spcBef>
                          <a:spcPts val="635"/>
                        </a:spcBef>
                        <a:buFont typeface="Times New Roman"/>
                        <a:buChar char="▪"/>
                        <a:tabLst>
                          <a:tab pos="316865" algn="l"/>
                        </a:tabLst>
                      </a:pPr>
                      <a:r>
                        <a:rPr sz="1400" spc="-25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spc="-15" dirty="0">
                          <a:latin typeface="휴먼명조"/>
                          <a:cs typeface="휴먼명조"/>
                        </a:rPr>
                        <a:t>유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권상</a:t>
                      </a:r>
                      <a:r>
                        <a:rPr sz="1400" spc="-15" dirty="0">
                          <a:latin typeface="휴먼명조"/>
                          <a:cs typeface="휴먼명조"/>
                        </a:rPr>
                        <a:t>실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에</a:t>
                      </a:r>
                      <a:r>
                        <a:rPr sz="1400" spc="-8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따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른</a:t>
                      </a:r>
                      <a:r>
                        <a:rPr sz="1400" spc="-8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토</a:t>
                      </a:r>
                      <a:r>
                        <a:rPr sz="1400" spc="-15" dirty="0">
                          <a:latin typeface="휴먼명조"/>
                          <a:cs typeface="휴먼명조"/>
                        </a:rPr>
                        <a:t>지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매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각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  <a:p>
                      <a:pPr marL="316230" indent="-245745">
                        <a:lnSpc>
                          <a:spcPct val="100000"/>
                        </a:lnSpc>
                        <a:spcBef>
                          <a:spcPts val="145"/>
                        </a:spcBef>
                        <a:buFont typeface="Times New Roman"/>
                        <a:buChar char="▪"/>
                        <a:tabLst>
                          <a:tab pos="316865" algn="l"/>
                        </a:tabLst>
                      </a:pPr>
                      <a:r>
                        <a:rPr sz="1400" spc="-25" dirty="0">
                          <a:latin typeface="휴먼명조"/>
                          <a:cs typeface="휴먼명조"/>
                        </a:rPr>
                        <a:t>금</a:t>
                      </a:r>
                      <a:r>
                        <a:rPr sz="1400" spc="-15" dirty="0">
                          <a:latin typeface="휴먼명조"/>
                          <a:cs typeface="휴먼명조"/>
                        </a:rPr>
                        <a:t>융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소득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14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공시</a:t>
                      </a:r>
                      <a:r>
                        <a:rPr sz="1400" spc="-15" dirty="0">
                          <a:latin typeface="휴먼명조"/>
                          <a:cs typeface="휴먼명조"/>
                        </a:rPr>
                        <a:t>지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가</a:t>
                      </a:r>
                      <a:r>
                        <a:rPr sz="1400" spc="-8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spc="-25" dirty="0">
                          <a:latin typeface="휴먼명조"/>
                          <a:cs typeface="휴먼명조"/>
                        </a:rPr>
                        <a:t>변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동</a:t>
                      </a:r>
                      <a:r>
                        <a:rPr sz="1400" spc="-80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dirty="0">
                          <a:latin typeface="휴먼명조"/>
                          <a:cs typeface="휴먼명조"/>
                        </a:rPr>
                        <a:t>등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806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9452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405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2022년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98607" y="1247739"/>
            <a:ext cx="2774950" cy="262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-110" dirty="0">
                <a:latin typeface="Times"/>
                <a:cs typeface="Times"/>
              </a:rPr>
              <a:t>(</a:t>
            </a:r>
            <a:r>
              <a:rPr sz="1300" spc="-110" dirty="0">
                <a:latin typeface="휴먼명조"/>
                <a:cs typeface="휴먼명조"/>
              </a:rPr>
              <a:t>한국사회보장정보원</a:t>
            </a:r>
            <a:r>
              <a:rPr sz="1550" spc="-110" dirty="0">
                <a:latin typeface="Times"/>
                <a:cs typeface="Times"/>
              </a:rPr>
              <a:t>,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70" dirty="0">
                <a:latin typeface="Times"/>
                <a:cs typeface="Times"/>
              </a:rPr>
              <a:t>2022.</a:t>
            </a:r>
            <a:r>
              <a:rPr sz="1550" spc="195" dirty="0">
                <a:latin typeface="Times"/>
                <a:cs typeface="Times"/>
              </a:rPr>
              <a:t> </a:t>
            </a:r>
            <a:r>
              <a:rPr sz="1550" spc="-140" dirty="0">
                <a:latin typeface="Times"/>
                <a:cs typeface="Times"/>
              </a:rPr>
              <a:t>3.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55" dirty="0">
                <a:latin typeface="Times"/>
                <a:cs typeface="Times"/>
              </a:rPr>
              <a:t>31.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300" spc="-105" dirty="0">
                <a:latin typeface="휴먼명조"/>
                <a:cs typeface="휴먼명조"/>
              </a:rPr>
              <a:t>기준</a:t>
            </a:r>
            <a:r>
              <a:rPr sz="1550" spc="-105" dirty="0">
                <a:latin typeface="Times"/>
                <a:cs typeface="Times"/>
              </a:rPr>
              <a:t>)</a:t>
            </a:r>
            <a:endParaRPr sz="1550">
              <a:latin typeface="Times"/>
              <a:cs typeface="Times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2792" y="1891029"/>
          <a:ext cx="9168128" cy="333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5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속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한국사회보장정보원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위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원장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노대명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65183" y="2255011"/>
            <a:ext cx="911225" cy="2451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50" spc="-90" dirty="0">
                <a:latin typeface="HY헤드라인M"/>
                <a:cs typeface="HY헤드라인M"/>
              </a:rPr>
              <a:t>(</a:t>
            </a:r>
            <a:r>
              <a:rPr sz="1450" spc="-250" dirty="0">
                <a:latin typeface="HY헤드라인M"/>
                <a:cs typeface="HY헤드라인M"/>
              </a:rPr>
              <a:t>단위</a:t>
            </a:r>
            <a:r>
              <a:rPr sz="1450" spc="114" dirty="0">
                <a:latin typeface="HY헤드라인M"/>
                <a:cs typeface="HY헤드라인M"/>
              </a:rPr>
              <a:t> </a:t>
            </a:r>
            <a:r>
              <a:rPr sz="1450" spc="-70" dirty="0">
                <a:latin typeface="HY헤드라인M"/>
                <a:cs typeface="HY헤드라인M"/>
              </a:rPr>
              <a:t>:</a:t>
            </a:r>
            <a:r>
              <a:rPr sz="1450" spc="120" dirty="0">
                <a:latin typeface="HY헤드라인M"/>
                <a:cs typeface="HY헤드라인M"/>
              </a:rPr>
              <a:t> </a:t>
            </a:r>
            <a:r>
              <a:rPr sz="1450" spc="-250" dirty="0">
                <a:latin typeface="HY헤드라인M"/>
                <a:cs typeface="HY헤드라인M"/>
              </a:rPr>
              <a:t>천원</a:t>
            </a:r>
            <a:r>
              <a:rPr sz="1450" spc="-85" dirty="0">
                <a:latin typeface="HY헤드라인M"/>
                <a:cs typeface="HY헤드라인M"/>
              </a:rPr>
              <a:t>)</a:t>
            </a:r>
            <a:endParaRPr sz="1450">
              <a:latin typeface="HY헤드라인M"/>
              <a:cs typeface="HY헤드라인M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52792" y="2523147"/>
          <a:ext cx="9170034" cy="12078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38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0005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49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974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09"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650" spc="-175" dirty="0">
                          <a:latin typeface="Times"/>
                          <a:cs typeface="Times"/>
                        </a:rPr>
                        <a:t>950,967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0919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650" spc="-170" dirty="0">
                          <a:latin typeface="Times"/>
                          <a:cs typeface="Times"/>
                        </a:rPr>
                        <a:t>38,266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2825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650" spc="-170" dirty="0">
                          <a:latin typeface="Times"/>
                          <a:cs typeface="Times"/>
                        </a:rPr>
                        <a:t>13,284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68375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sz="1650" spc="-170" dirty="0">
                          <a:latin typeface="Times"/>
                          <a:cs typeface="Times"/>
                        </a:rPr>
                        <a:t>975,949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920" indent="-170815">
                        <a:lnSpc>
                          <a:spcPct val="100000"/>
                        </a:lnSpc>
                        <a:spcBef>
                          <a:spcPts val="1315"/>
                        </a:spcBef>
                        <a:buSzPct val="92857"/>
                        <a:buFont typeface="Tahoma"/>
                        <a:buChar char="▪"/>
                        <a:tabLst>
                          <a:tab pos="249554" algn="l"/>
                        </a:tabLst>
                      </a:pPr>
                      <a:r>
                        <a:rPr sz="1400" spc="-100" dirty="0">
                          <a:latin typeface="휴먼명조"/>
                          <a:cs typeface="휴먼명조"/>
                        </a:rPr>
                        <a:t>저축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5176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3661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</a:t>
            </a:r>
            <a:r>
              <a:rPr lang="en-US" spc="-95" dirty="0"/>
              <a:t>3</a:t>
            </a:r>
            <a:r>
              <a:rPr spc="-95" dirty="0"/>
              <a:t>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98607" y="1247739"/>
            <a:ext cx="2774950" cy="2513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-110" dirty="0">
                <a:latin typeface="Times"/>
                <a:cs typeface="Times"/>
              </a:rPr>
              <a:t>(</a:t>
            </a:r>
            <a:r>
              <a:rPr sz="1300" spc="-110" dirty="0">
                <a:latin typeface="휴먼명조"/>
                <a:cs typeface="휴먼명조"/>
              </a:rPr>
              <a:t>한국사회보장정보원</a:t>
            </a:r>
            <a:r>
              <a:rPr sz="1550" spc="-110" dirty="0">
                <a:latin typeface="Times"/>
                <a:cs typeface="Times"/>
              </a:rPr>
              <a:t>,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70" dirty="0">
                <a:latin typeface="Times"/>
                <a:cs typeface="Times"/>
              </a:rPr>
              <a:t>202</a:t>
            </a:r>
            <a:r>
              <a:rPr lang="en-US" sz="1550" spc="-170" dirty="0">
                <a:latin typeface="Times"/>
                <a:cs typeface="Times"/>
              </a:rPr>
              <a:t>3</a:t>
            </a:r>
            <a:r>
              <a:rPr sz="1550" spc="-170" dirty="0">
                <a:latin typeface="Times"/>
                <a:cs typeface="Times"/>
              </a:rPr>
              <a:t>.</a:t>
            </a:r>
            <a:r>
              <a:rPr sz="1550" spc="195" dirty="0">
                <a:latin typeface="Times"/>
                <a:cs typeface="Times"/>
              </a:rPr>
              <a:t> </a:t>
            </a:r>
            <a:r>
              <a:rPr sz="1550" spc="-140" dirty="0">
                <a:latin typeface="Times"/>
                <a:cs typeface="Times"/>
              </a:rPr>
              <a:t>3.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55" dirty="0">
                <a:latin typeface="Times"/>
                <a:cs typeface="Times"/>
              </a:rPr>
              <a:t>3</a:t>
            </a:r>
            <a:r>
              <a:rPr lang="en-US" sz="1550" spc="-155" dirty="0">
                <a:latin typeface="Times"/>
                <a:cs typeface="Times"/>
              </a:rPr>
              <a:t>0</a:t>
            </a:r>
            <a:r>
              <a:rPr sz="1550" spc="-155" dirty="0">
                <a:latin typeface="Times"/>
                <a:cs typeface="Times"/>
              </a:rPr>
              <a:t>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300" spc="-105" dirty="0">
                <a:latin typeface="휴먼명조"/>
                <a:cs typeface="휴먼명조"/>
              </a:rPr>
              <a:t>기준</a:t>
            </a:r>
            <a:r>
              <a:rPr sz="1550" spc="-105" dirty="0">
                <a:latin typeface="Times"/>
                <a:cs typeface="Times"/>
              </a:rPr>
              <a:t>)</a:t>
            </a:r>
            <a:endParaRPr sz="1550" dirty="0">
              <a:latin typeface="Times"/>
              <a:cs typeface="Times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2792" y="1891029"/>
          <a:ext cx="9168128" cy="333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5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속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한국사회보장정보원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위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원장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노대명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65183" y="2255011"/>
            <a:ext cx="911225" cy="2451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50" spc="-90" dirty="0">
                <a:latin typeface="HY헤드라인M"/>
                <a:cs typeface="HY헤드라인M"/>
              </a:rPr>
              <a:t>(</a:t>
            </a:r>
            <a:r>
              <a:rPr sz="1450" spc="-250" dirty="0">
                <a:latin typeface="HY헤드라인M"/>
                <a:cs typeface="HY헤드라인M"/>
              </a:rPr>
              <a:t>단위</a:t>
            </a:r>
            <a:r>
              <a:rPr sz="1450" spc="114" dirty="0">
                <a:latin typeface="HY헤드라인M"/>
                <a:cs typeface="HY헤드라인M"/>
              </a:rPr>
              <a:t> </a:t>
            </a:r>
            <a:r>
              <a:rPr sz="1450" spc="-70" dirty="0">
                <a:latin typeface="HY헤드라인M"/>
                <a:cs typeface="HY헤드라인M"/>
              </a:rPr>
              <a:t>:</a:t>
            </a:r>
            <a:r>
              <a:rPr sz="1450" spc="120" dirty="0">
                <a:latin typeface="HY헤드라인M"/>
                <a:cs typeface="HY헤드라인M"/>
              </a:rPr>
              <a:t> </a:t>
            </a:r>
            <a:r>
              <a:rPr sz="1450" spc="-250" dirty="0">
                <a:latin typeface="HY헤드라인M"/>
                <a:cs typeface="HY헤드라인M"/>
              </a:rPr>
              <a:t>천원</a:t>
            </a:r>
            <a:r>
              <a:rPr sz="1450" spc="-85" dirty="0">
                <a:latin typeface="HY헤드라인M"/>
                <a:cs typeface="HY헤드라인M"/>
              </a:rPr>
              <a:t>)</a:t>
            </a:r>
            <a:endParaRPr sz="1450">
              <a:latin typeface="HY헤드라인M"/>
              <a:cs typeface="HY헤드라인M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652066"/>
              </p:ext>
            </p:extLst>
          </p:nvPr>
        </p:nvGraphicFramePr>
        <p:xfrm>
          <a:off x="752792" y="2523147"/>
          <a:ext cx="9170034" cy="12078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38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0005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49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974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09"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sz="1650" spc="-175" dirty="0">
                          <a:latin typeface="Times"/>
                          <a:cs typeface="Times"/>
                        </a:rPr>
                        <a:t>975,949</a:t>
                      </a:r>
                      <a:endParaRPr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194,854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116,632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1,054,171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920" indent="-170815">
                        <a:lnSpc>
                          <a:spcPct val="100000"/>
                        </a:lnSpc>
                        <a:spcBef>
                          <a:spcPts val="1315"/>
                        </a:spcBef>
                        <a:buSzPct val="92857"/>
                        <a:buFont typeface="Tahoma"/>
                        <a:buChar char="▪"/>
                        <a:tabLst>
                          <a:tab pos="249554" algn="l"/>
                        </a:tabLst>
                      </a:pPr>
                      <a:r>
                        <a:rPr lang="ko-KR" altLang="en-US" sz="1400" spc="-100" dirty="0">
                          <a:latin typeface="휴먼명조"/>
                          <a:cs typeface="휴먼명조"/>
                        </a:rPr>
                        <a:t>급여의 예금 및 만기 적금 해제 등</a:t>
                      </a:r>
                      <a:endParaRPr sz="1400" dirty="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3966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3661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</a:t>
            </a:r>
            <a:r>
              <a:rPr lang="en-US" spc="-95" dirty="0"/>
              <a:t>5</a:t>
            </a:r>
            <a:r>
              <a:rPr spc="-95" dirty="0"/>
              <a:t>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98607" y="1247739"/>
            <a:ext cx="2774950" cy="2513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-110" dirty="0">
                <a:latin typeface="Times"/>
                <a:cs typeface="Times"/>
              </a:rPr>
              <a:t>(</a:t>
            </a:r>
            <a:r>
              <a:rPr sz="1300" spc="-110" dirty="0">
                <a:latin typeface="휴먼명조"/>
                <a:cs typeface="휴먼명조"/>
              </a:rPr>
              <a:t>한국사회보장정보원</a:t>
            </a:r>
            <a:r>
              <a:rPr sz="1550" spc="-110" dirty="0">
                <a:latin typeface="Times"/>
                <a:cs typeface="Times"/>
              </a:rPr>
              <a:t>,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70" dirty="0">
                <a:latin typeface="Times"/>
                <a:cs typeface="Times"/>
              </a:rPr>
              <a:t>202</a:t>
            </a:r>
            <a:r>
              <a:rPr lang="en-US" sz="1550" spc="-170" dirty="0">
                <a:latin typeface="Times"/>
                <a:cs typeface="Times"/>
              </a:rPr>
              <a:t>5</a:t>
            </a:r>
            <a:r>
              <a:rPr sz="1550" spc="-170" dirty="0">
                <a:latin typeface="Times"/>
                <a:cs typeface="Times"/>
              </a:rPr>
              <a:t>.</a:t>
            </a:r>
            <a:r>
              <a:rPr sz="1550" spc="195" dirty="0">
                <a:latin typeface="Times"/>
                <a:cs typeface="Times"/>
              </a:rPr>
              <a:t> </a:t>
            </a:r>
            <a:r>
              <a:rPr sz="1550" spc="-140" dirty="0">
                <a:latin typeface="Times"/>
                <a:cs typeface="Times"/>
              </a:rPr>
              <a:t>3.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lang="en-US" sz="1550" spc="-155" dirty="0">
                <a:latin typeface="Times"/>
                <a:cs typeface="Times"/>
              </a:rPr>
              <a:t>27</a:t>
            </a:r>
            <a:r>
              <a:rPr sz="1550" spc="-155" dirty="0">
                <a:latin typeface="Times"/>
                <a:cs typeface="Times"/>
              </a:rPr>
              <a:t>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300" spc="-105" dirty="0">
                <a:latin typeface="휴먼명조"/>
                <a:cs typeface="휴먼명조"/>
              </a:rPr>
              <a:t>기준</a:t>
            </a:r>
            <a:r>
              <a:rPr sz="1550" spc="-105" dirty="0">
                <a:latin typeface="Times"/>
                <a:cs typeface="Times"/>
              </a:rPr>
              <a:t>)</a:t>
            </a:r>
            <a:endParaRPr sz="1550" dirty="0">
              <a:latin typeface="Times"/>
              <a:cs typeface="Times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421779"/>
              </p:ext>
            </p:extLst>
          </p:nvPr>
        </p:nvGraphicFramePr>
        <p:xfrm>
          <a:off x="752792" y="1891029"/>
          <a:ext cx="9168128" cy="333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5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속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한국사회보장정보원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위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원장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lang="ko-KR" altLang="en-US" sz="1400" spc="-105" dirty="0">
                          <a:latin typeface="휴먼명조"/>
                          <a:cs typeface="휴먼명조"/>
                        </a:rPr>
                        <a:t>김현준</a:t>
                      </a:r>
                      <a:endParaRPr sz="1400" dirty="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65183" y="2255011"/>
            <a:ext cx="911225" cy="2451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50" spc="-90" dirty="0">
                <a:latin typeface="HY헤드라인M"/>
                <a:cs typeface="HY헤드라인M"/>
              </a:rPr>
              <a:t>(</a:t>
            </a:r>
            <a:r>
              <a:rPr sz="1450" spc="-250" dirty="0">
                <a:latin typeface="HY헤드라인M"/>
                <a:cs typeface="HY헤드라인M"/>
              </a:rPr>
              <a:t>단위</a:t>
            </a:r>
            <a:r>
              <a:rPr sz="1450" spc="114" dirty="0">
                <a:latin typeface="HY헤드라인M"/>
                <a:cs typeface="HY헤드라인M"/>
              </a:rPr>
              <a:t> </a:t>
            </a:r>
            <a:r>
              <a:rPr sz="1450" spc="-70" dirty="0">
                <a:latin typeface="HY헤드라인M"/>
                <a:cs typeface="HY헤드라인M"/>
              </a:rPr>
              <a:t>:</a:t>
            </a:r>
            <a:r>
              <a:rPr sz="1450" spc="120" dirty="0">
                <a:latin typeface="HY헤드라인M"/>
                <a:cs typeface="HY헤드라인M"/>
              </a:rPr>
              <a:t> </a:t>
            </a:r>
            <a:r>
              <a:rPr sz="1450" spc="-250" dirty="0">
                <a:latin typeface="HY헤드라인M"/>
                <a:cs typeface="HY헤드라인M"/>
              </a:rPr>
              <a:t>천원</a:t>
            </a:r>
            <a:r>
              <a:rPr sz="1450" spc="-85" dirty="0">
                <a:latin typeface="HY헤드라인M"/>
                <a:cs typeface="HY헤드라인M"/>
              </a:rPr>
              <a:t>)</a:t>
            </a:r>
            <a:endParaRPr sz="1450">
              <a:latin typeface="HY헤드라인M"/>
              <a:cs typeface="HY헤드라인M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078926"/>
              </p:ext>
            </p:extLst>
          </p:nvPr>
        </p:nvGraphicFramePr>
        <p:xfrm>
          <a:off x="752792" y="2523147"/>
          <a:ext cx="9170034" cy="12078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38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0005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49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974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 dirty="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09"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sz="1650" spc="-175" dirty="0">
                          <a:latin typeface="Times"/>
                          <a:cs typeface="Times"/>
                        </a:rPr>
                        <a:t>750,576</a:t>
                      </a:r>
                      <a:endParaRPr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7,476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-128,737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886,789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920" indent="-170815">
                        <a:lnSpc>
                          <a:spcPct val="100000"/>
                        </a:lnSpc>
                        <a:spcBef>
                          <a:spcPts val="1315"/>
                        </a:spcBef>
                        <a:buSzPct val="92857"/>
                        <a:buFont typeface="Tahoma"/>
                        <a:buChar char="▪"/>
                        <a:tabLst>
                          <a:tab pos="249554" algn="l"/>
                        </a:tabLst>
                      </a:pPr>
                      <a:r>
                        <a:rPr lang="ko-KR" altLang="en-US" sz="1400" spc="-100" dirty="0">
                          <a:latin typeface="휴먼명조"/>
                          <a:cs typeface="휴먼명조"/>
                        </a:rPr>
                        <a:t>급여저축 및 생활자금 사용 등</a:t>
                      </a:r>
                      <a:endParaRPr sz="1400" dirty="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76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4625" y="780873"/>
            <a:ext cx="4390390" cy="3661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202</a:t>
            </a:r>
            <a:r>
              <a:rPr lang="en-US" spc="-95" dirty="0"/>
              <a:t>6</a:t>
            </a:r>
            <a:r>
              <a:rPr spc="-95" dirty="0"/>
              <a:t>년</a:t>
            </a:r>
            <a:r>
              <a:rPr spc="310" dirty="0"/>
              <a:t> </a:t>
            </a:r>
            <a:r>
              <a:rPr spc="-130" dirty="0"/>
              <a:t>정기재산변동</a:t>
            </a:r>
            <a:r>
              <a:rPr spc="315" dirty="0"/>
              <a:t> </a:t>
            </a:r>
            <a:r>
              <a:rPr spc="-135" dirty="0"/>
              <a:t>신고사항</a:t>
            </a:r>
          </a:p>
        </p:txBody>
      </p:sp>
      <p:sp>
        <p:nvSpPr>
          <p:cNvPr id="3" name="object 3"/>
          <p:cNvSpPr/>
          <p:nvPr/>
        </p:nvSpPr>
        <p:spPr>
          <a:xfrm>
            <a:off x="753554" y="1242910"/>
            <a:ext cx="9173845" cy="0"/>
          </a:xfrm>
          <a:custGeom>
            <a:avLst/>
            <a:gdLst/>
            <a:ahLst/>
            <a:cxnLst/>
            <a:rect l="l" t="t" r="r" b="b"/>
            <a:pathLst>
              <a:path w="9173845">
                <a:moveTo>
                  <a:pt x="0" y="0"/>
                </a:moveTo>
                <a:lnTo>
                  <a:pt x="917359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98607" y="1247739"/>
            <a:ext cx="2774950" cy="2513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-110" dirty="0">
                <a:latin typeface="Times"/>
                <a:cs typeface="Times"/>
              </a:rPr>
              <a:t>(</a:t>
            </a:r>
            <a:r>
              <a:rPr sz="1300" spc="-110" dirty="0">
                <a:latin typeface="휴먼명조"/>
                <a:cs typeface="휴먼명조"/>
              </a:rPr>
              <a:t>한국사회보장정보원</a:t>
            </a:r>
            <a:r>
              <a:rPr sz="1550" spc="-110" dirty="0">
                <a:latin typeface="Times"/>
                <a:cs typeface="Times"/>
              </a:rPr>
              <a:t>,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550" spc="-170" dirty="0">
                <a:latin typeface="Times"/>
                <a:cs typeface="Times"/>
              </a:rPr>
              <a:t>202</a:t>
            </a:r>
            <a:r>
              <a:rPr lang="en-US" sz="1550" spc="-170" dirty="0">
                <a:latin typeface="Times"/>
                <a:cs typeface="Times"/>
              </a:rPr>
              <a:t>6</a:t>
            </a:r>
            <a:r>
              <a:rPr sz="1550" spc="-170" dirty="0">
                <a:latin typeface="Times"/>
                <a:cs typeface="Times"/>
              </a:rPr>
              <a:t>.</a:t>
            </a:r>
            <a:r>
              <a:rPr sz="1550" spc="195" dirty="0">
                <a:latin typeface="Times"/>
                <a:cs typeface="Times"/>
              </a:rPr>
              <a:t> </a:t>
            </a:r>
            <a:r>
              <a:rPr sz="1550" spc="-140" dirty="0">
                <a:latin typeface="Times"/>
                <a:cs typeface="Times"/>
              </a:rPr>
              <a:t>3.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lang="en-US" sz="1550" spc="-155" dirty="0">
                <a:latin typeface="Times"/>
                <a:cs typeface="Times"/>
              </a:rPr>
              <a:t>26</a:t>
            </a:r>
            <a:r>
              <a:rPr sz="1550" spc="-155" dirty="0">
                <a:latin typeface="Times"/>
                <a:cs typeface="Times"/>
              </a:rPr>
              <a:t>.</a:t>
            </a:r>
            <a:r>
              <a:rPr sz="1550" spc="185" dirty="0">
                <a:latin typeface="Times"/>
                <a:cs typeface="Times"/>
              </a:rPr>
              <a:t> </a:t>
            </a:r>
            <a:r>
              <a:rPr sz="1300" spc="-105" dirty="0">
                <a:latin typeface="휴먼명조"/>
                <a:cs typeface="휴먼명조"/>
              </a:rPr>
              <a:t>기준</a:t>
            </a:r>
            <a:r>
              <a:rPr sz="1550" spc="-105" dirty="0">
                <a:latin typeface="Times"/>
                <a:cs typeface="Times"/>
              </a:rPr>
              <a:t>)</a:t>
            </a:r>
            <a:endParaRPr sz="1550" dirty="0">
              <a:latin typeface="Times"/>
              <a:cs typeface="Times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2792" y="1891029"/>
          <a:ext cx="9168128" cy="333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6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5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소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속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한국사회보장정보원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직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위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spc="-105" dirty="0">
                          <a:latin typeface="휴먼명조"/>
                          <a:cs typeface="휴먼명조"/>
                        </a:rPr>
                        <a:t>원장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400" b="1" dirty="0">
                          <a:latin typeface="휴먼명조"/>
                          <a:cs typeface="휴먼명조"/>
                        </a:rPr>
                        <a:t>성</a:t>
                      </a:r>
                      <a:r>
                        <a:rPr sz="1400" b="1" spc="-45" dirty="0">
                          <a:latin typeface="휴먼명조"/>
                          <a:cs typeface="휴먼명조"/>
                        </a:rPr>
                        <a:t> </a:t>
                      </a:r>
                      <a:r>
                        <a:rPr sz="1400" b="1" dirty="0">
                          <a:latin typeface="휴먼명조"/>
                          <a:cs typeface="휴먼명조"/>
                        </a:rPr>
                        <a:t>명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lang="ko-KR" altLang="en-US" sz="1400" spc="-105" dirty="0">
                          <a:latin typeface="휴먼명조"/>
                          <a:cs typeface="휴먼명조"/>
                        </a:rPr>
                        <a:t>김현준</a:t>
                      </a:r>
                      <a:endParaRPr sz="1400" dirty="0">
                        <a:latin typeface="휴먼명조"/>
                        <a:cs typeface="휴먼명조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965183" y="2255011"/>
            <a:ext cx="911225" cy="2451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50" spc="-90" dirty="0">
                <a:latin typeface="HY헤드라인M"/>
                <a:cs typeface="HY헤드라인M"/>
              </a:rPr>
              <a:t>(</a:t>
            </a:r>
            <a:r>
              <a:rPr sz="1450" spc="-250" dirty="0">
                <a:latin typeface="HY헤드라인M"/>
                <a:cs typeface="HY헤드라인M"/>
              </a:rPr>
              <a:t>단위</a:t>
            </a:r>
            <a:r>
              <a:rPr sz="1450" spc="114" dirty="0">
                <a:latin typeface="HY헤드라인M"/>
                <a:cs typeface="HY헤드라인M"/>
              </a:rPr>
              <a:t> </a:t>
            </a:r>
            <a:r>
              <a:rPr sz="1450" spc="-70" dirty="0">
                <a:latin typeface="HY헤드라인M"/>
                <a:cs typeface="HY헤드라인M"/>
              </a:rPr>
              <a:t>:</a:t>
            </a:r>
            <a:r>
              <a:rPr sz="1450" spc="120" dirty="0">
                <a:latin typeface="HY헤드라인M"/>
                <a:cs typeface="HY헤드라인M"/>
              </a:rPr>
              <a:t> </a:t>
            </a:r>
            <a:r>
              <a:rPr sz="1450" spc="-250" dirty="0">
                <a:latin typeface="HY헤드라인M"/>
                <a:cs typeface="HY헤드라인M"/>
              </a:rPr>
              <a:t>천원</a:t>
            </a:r>
            <a:r>
              <a:rPr sz="1450" spc="-85" dirty="0">
                <a:latin typeface="HY헤드라인M"/>
                <a:cs typeface="HY헤드라인M"/>
              </a:rPr>
              <a:t>)</a:t>
            </a:r>
            <a:endParaRPr sz="1450">
              <a:latin typeface="HY헤드라인M"/>
              <a:cs typeface="HY헤드라인M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792061"/>
              </p:ext>
            </p:extLst>
          </p:nvPr>
        </p:nvGraphicFramePr>
        <p:xfrm>
          <a:off x="752792" y="2523147"/>
          <a:ext cx="9170034" cy="12078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5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2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538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0005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종전가액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95" dirty="0">
                          <a:latin typeface="휴먼명조"/>
                          <a:cs typeface="휴먼명조"/>
                        </a:rPr>
                        <a:t>변동액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49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9740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현재가액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400" b="1" spc="-90" dirty="0">
                          <a:latin typeface="휴먼명조"/>
                          <a:cs typeface="휴먼명조"/>
                        </a:rPr>
                        <a:t>변동사유</a:t>
                      </a:r>
                      <a:endParaRPr sz="1400">
                        <a:latin typeface="휴먼명조"/>
                        <a:cs typeface="휴먼명조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증가액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 dirty="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ts val="1950"/>
                        </a:lnSpc>
                      </a:pPr>
                      <a:r>
                        <a:rPr sz="1400" spc="-114" dirty="0">
                          <a:latin typeface="휴먼명조"/>
                          <a:cs typeface="휴먼명조"/>
                        </a:rPr>
                        <a:t>감소액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(</a:t>
                      </a:r>
                      <a:r>
                        <a:rPr sz="1400" spc="-114" dirty="0">
                          <a:latin typeface="휴먼명조"/>
                          <a:cs typeface="휴먼명조"/>
                        </a:rPr>
                        <a:t>실거래액</a:t>
                      </a:r>
                      <a:r>
                        <a:rPr sz="1650" spc="-114" dirty="0">
                          <a:latin typeface="Times"/>
                          <a:cs typeface="Times"/>
                        </a:rPr>
                        <a:t>)</a:t>
                      </a:r>
                      <a:endParaRPr sz="1650">
                        <a:latin typeface="Times"/>
                        <a:cs typeface="Times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09"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sz="1650" spc="-175" dirty="0">
                          <a:latin typeface="Times"/>
                          <a:cs typeface="Times"/>
                        </a:rPr>
                        <a:t>886,789</a:t>
                      </a:r>
                      <a:endParaRPr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328,961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-55,108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5344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lang="en-US" altLang="ko-KR" sz="1650" spc="-175" dirty="0">
                          <a:latin typeface="Times"/>
                          <a:cs typeface="Times"/>
                        </a:rPr>
                        <a:t>1,270,858</a:t>
                      </a:r>
                      <a:endParaRPr lang="en-US" altLang="ko-KR" sz="1650" dirty="0">
                        <a:latin typeface="Times"/>
                        <a:cs typeface="Times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920" indent="-170815">
                        <a:lnSpc>
                          <a:spcPct val="100000"/>
                        </a:lnSpc>
                        <a:spcBef>
                          <a:spcPts val="1315"/>
                        </a:spcBef>
                        <a:buSzPct val="92857"/>
                        <a:buFont typeface="Tahoma"/>
                        <a:buChar char="▪"/>
                        <a:tabLst>
                          <a:tab pos="249554" algn="l"/>
                        </a:tabLst>
                      </a:pPr>
                      <a:r>
                        <a:rPr lang="ko-KR" altLang="en-US" sz="1400" spc="-100" dirty="0">
                          <a:latin typeface="휴먼명조"/>
                          <a:cs typeface="휴먼명조"/>
                        </a:rPr>
                        <a:t>급여 등 저축 및 생활자금 사용 등</a:t>
                      </a:r>
                      <a:endParaRPr sz="1400" dirty="0">
                        <a:latin typeface="휴먼명조"/>
                        <a:cs typeface="휴먼명조"/>
                      </a:endParaRPr>
                    </a:p>
                  </a:txBody>
                  <a:tcPr marL="0" marR="0" marT="167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444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367</Words>
  <Application>Microsoft Office PowerPoint</Application>
  <PresentationFormat>사용자 지정</PresentationFormat>
  <Paragraphs>162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HY헤드라인M</vt:lpstr>
      <vt:lpstr>펜흘림</vt:lpstr>
      <vt:lpstr>함초롬바탕</vt:lpstr>
      <vt:lpstr>휴먼명조</vt:lpstr>
      <vt:lpstr>Calibri</vt:lpstr>
      <vt:lpstr>Tahoma</vt:lpstr>
      <vt:lpstr>Times</vt:lpstr>
      <vt:lpstr>Times New Roman</vt:lpstr>
      <vt:lpstr>Office Theme</vt:lpstr>
      <vt:lpstr>2019년 정기재산변동 신고사항</vt:lpstr>
      <vt:lpstr>2020년 정기재산변동 신고사항</vt:lpstr>
      <vt:lpstr>2021년 정기재산변동 신고사항</vt:lpstr>
      <vt:lpstr>2022년 정기재산변동 신고사항</vt:lpstr>
      <vt:lpstr>2023년 정기재산변동 신고사항</vt:lpstr>
      <vt:lpstr>2025년 정기재산변동 신고사항</vt:lpstr>
      <vt:lpstr>2026년 정기재산변동 신고사항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2019년 정기재산변동 신고사항</dc:title>
  <dc:creator>side1112</dc:creator>
  <cp:lastModifiedBy>전수현 / 주임 / 감사실</cp:lastModifiedBy>
  <cp:revision>8</cp:revision>
  <cp:lastPrinted>2025-03-28T02:13:05Z</cp:lastPrinted>
  <dcterms:created xsi:type="dcterms:W3CDTF">2022-08-11T04:25:27Z</dcterms:created>
  <dcterms:modified xsi:type="dcterms:W3CDTF">2026-03-30T05:54:32Z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2019-03-28T00:00:00Z</vt:filetime>
  </property>
  <property fmtid="{D5CDD505-2E9C-101B-9397-08002B2CF9AE}" pid="3" name="Creator">
    <vt:lpwstr>Hancom PDF 1.3.0.468</vt:lpwstr>
  </property>
  <property fmtid="{D5CDD505-2E9C-101B-9397-08002B2CF9AE}" pid="4" name="LastSaved">
    <vt:filetime>2022-08-11T00:00:00Z</vt:filetime>
  </property>
</Properties>
</file>