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Default Extension="jpg" ContentType="image/jpg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Default Extension="png" ContentType="image/png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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</p:sldIdLst>
  <p:sldSz cx="7556500" cy="10680700"/>
  <p:notesSz cx="7556500" cy="10680700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Relationship Id="rId17" Type="http://schemas.openxmlformats.org/officeDocument/2006/relationships/slide" Target="slides/slide12.xml"/><Relationship Id="rId18" Type="http://schemas.openxmlformats.org/officeDocument/2006/relationships/slide" Target="slides/slide13.xml"/><Relationship Id="rId19" Type="http://schemas.openxmlformats.org/officeDocument/2006/relationships/slide" Target="slides/slide14.xml"/><Relationship Id="rId20" Type="http://schemas.openxmlformats.org/officeDocument/2006/relationships/slide" Target="slides/slide15.xml"/><Relationship Id="rId21" Type="http://schemas.openxmlformats.org/officeDocument/2006/relationships/slide" Target="slides/slide16.xml"/><Relationship Id="rId22" Type="http://schemas.openxmlformats.org/officeDocument/2006/relationships/slide" Target="slides/slide17.xml"/><Relationship Id="rId23" Type="http://schemas.openxmlformats.org/officeDocument/2006/relationships/slide" Target="slides/slide18.xml"/><Relationship Id="rId24" Type="http://schemas.openxmlformats.org/officeDocument/2006/relationships/slide" Target="slides/slide19.xml"/></Relationships>
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
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6737" y="3311017"/>
            <a:ext cx="6423025" cy="224294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3475" y="5981192"/>
            <a:ext cx="5289550" cy="26701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>
              <a:defRPr sz="1000" b="0" i="0">
                <a:solidFill>
                  <a:schemeClr val="tx1"/>
                </a:solidFill>
                <a:latin typeface="굴림"/>
                <a:cs typeface="굴림"/>
              </a:defRPr>
            </a:lvl1pPr>
          </a:lstStyle>
          <a:p>
            <a:pPr marL="12700">
              <a:lnSpc>
                <a:spcPts val="1155"/>
              </a:lnSpc>
            </a:pPr>
            <a:r>
              <a:rPr dirty="0" spc="-5"/>
              <a:t>- </a:t>
            </a:r>
            <a:fld id="{81D60167-4931-47E6-BA6A-407CBD079E47}" type="slidenum">
              <a:rPr dirty="0" spc="-5"/>
              <a:t>#</a:t>
            </a:fld>
            <a:r>
              <a:rPr dirty="0" spc="-70"/>
              <a:t> </a:t>
            </a:r>
            <a:r>
              <a:rPr dirty="0" spc="-5"/>
              <a:t>-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 showMasterSp="0">
  <p:cSld name="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5455339" y="1079334"/>
            <a:ext cx="1343509" cy="39309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7" name="bk object 17"/>
          <p:cNvSpPr/>
          <p:nvPr/>
        </p:nvSpPr>
        <p:spPr>
          <a:xfrm>
            <a:off x="891057" y="2748965"/>
            <a:ext cx="5773420" cy="0"/>
          </a:xfrm>
          <a:custGeom>
            <a:avLst/>
            <a:gdLst/>
            <a:ahLst/>
            <a:cxnLst/>
            <a:rect l="l" t="t" r="r" b="b"/>
            <a:pathLst>
              <a:path w="5773420" h="0">
                <a:moveTo>
                  <a:pt x="0" y="0"/>
                </a:moveTo>
                <a:lnTo>
                  <a:pt x="5772861" y="0"/>
                </a:lnTo>
              </a:path>
            </a:pathLst>
          </a:custGeom>
          <a:ln w="9880">
            <a:solidFill>
              <a:srgbClr val="D3FFF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" name="bk object 18"/>
          <p:cNvSpPr/>
          <p:nvPr/>
        </p:nvSpPr>
        <p:spPr>
          <a:xfrm>
            <a:off x="891057" y="2753906"/>
            <a:ext cx="5773420" cy="20320"/>
          </a:xfrm>
          <a:custGeom>
            <a:avLst/>
            <a:gdLst/>
            <a:ahLst/>
            <a:cxnLst/>
            <a:rect l="l" t="t" r="r" b="b"/>
            <a:pathLst>
              <a:path w="5773420" h="20319">
                <a:moveTo>
                  <a:pt x="0" y="19786"/>
                </a:moveTo>
                <a:lnTo>
                  <a:pt x="5772861" y="19786"/>
                </a:lnTo>
                <a:lnTo>
                  <a:pt x="5772861" y="0"/>
                </a:lnTo>
                <a:lnTo>
                  <a:pt x="0" y="0"/>
                </a:lnTo>
                <a:lnTo>
                  <a:pt x="0" y="19786"/>
                </a:lnTo>
                <a:close/>
              </a:path>
            </a:pathLst>
          </a:custGeom>
          <a:solidFill>
            <a:srgbClr val="D4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bk object 19"/>
          <p:cNvSpPr/>
          <p:nvPr/>
        </p:nvSpPr>
        <p:spPr>
          <a:xfrm>
            <a:off x="891057" y="2773692"/>
            <a:ext cx="5773420" cy="18415"/>
          </a:xfrm>
          <a:custGeom>
            <a:avLst/>
            <a:gdLst/>
            <a:ahLst/>
            <a:cxnLst/>
            <a:rect l="l" t="t" r="r" b="b"/>
            <a:pathLst>
              <a:path w="5773420" h="18414">
                <a:moveTo>
                  <a:pt x="0" y="18262"/>
                </a:moveTo>
                <a:lnTo>
                  <a:pt x="5772861" y="18262"/>
                </a:lnTo>
                <a:lnTo>
                  <a:pt x="5772861" y="0"/>
                </a:lnTo>
                <a:lnTo>
                  <a:pt x="0" y="0"/>
                </a:lnTo>
                <a:lnTo>
                  <a:pt x="0" y="18262"/>
                </a:lnTo>
                <a:close/>
              </a:path>
            </a:pathLst>
          </a:custGeom>
          <a:solidFill>
            <a:srgbClr val="D5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bk object 20"/>
          <p:cNvSpPr/>
          <p:nvPr/>
        </p:nvSpPr>
        <p:spPr>
          <a:xfrm>
            <a:off x="891057" y="2791955"/>
            <a:ext cx="5773420" cy="20320"/>
          </a:xfrm>
          <a:custGeom>
            <a:avLst/>
            <a:gdLst/>
            <a:ahLst/>
            <a:cxnLst/>
            <a:rect l="l" t="t" r="r" b="b"/>
            <a:pathLst>
              <a:path w="5773420" h="20319">
                <a:moveTo>
                  <a:pt x="0" y="19799"/>
                </a:moveTo>
                <a:lnTo>
                  <a:pt x="5772861" y="19799"/>
                </a:lnTo>
                <a:lnTo>
                  <a:pt x="5772861" y="0"/>
                </a:lnTo>
                <a:lnTo>
                  <a:pt x="0" y="0"/>
                </a:lnTo>
                <a:lnTo>
                  <a:pt x="0" y="19799"/>
                </a:lnTo>
                <a:close/>
              </a:path>
            </a:pathLst>
          </a:custGeom>
          <a:solidFill>
            <a:srgbClr val="D5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bk object 21"/>
          <p:cNvSpPr/>
          <p:nvPr/>
        </p:nvSpPr>
        <p:spPr>
          <a:xfrm>
            <a:off x="891057" y="2811754"/>
            <a:ext cx="5773420" cy="18415"/>
          </a:xfrm>
          <a:custGeom>
            <a:avLst/>
            <a:gdLst/>
            <a:ahLst/>
            <a:cxnLst/>
            <a:rect l="l" t="t" r="r" b="b"/>
            <a:pathLst>
              <a:path w="5773420" h="18414">
                <a:moveTo>
                  <a:pt x="0" y="18262"/>
                </a:moveTo>
                <a:lnTo>
                  <a:pt x="5772861" y="18262"/>
                </a:lnTo>
                <a:lnTo>
                  <a:pt x="5772861" y="0"/>
                </a:lnTo>
                <a:lnTo>
                  <a:pt x="0" y="0"/>
                </a:lnTo>
                <a:lnTo>
                  <a:pt x="0" y="18262"/>
                </a:lnTo>
                <a:close/>
              </a:path>
            </a:pathLst>
          </a:custGeom>
          <a:solidFill>
            <a:srgbClr val="D6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bk object 22"/>
          <p:cNvSpPr/>
          <p:nvPr/>
        </p:nvSpPr>
        <p:spPr>
          <a:xfrm>
            <a:off x="891057" y="2830017"/>
            <a:ext cx="5773420" cy="20320"/>
          </a:xfrm>
          <a:custGeom>
            <a:avLst/>
            <a:gdLst/>
            <a:ahLst/>
            <a:cxnLst/>
            <a:rect l="l" t="t" r="r" b="b"/>
            <a:pathLst>
              <a:path w="5773420" h="20319">
                <a:moveTo>
                  <a:pt x="0" y="19799"/>
                </a:moveTo>
                <a:lnTo>
                  <a:pt x="5772861" y="19799"/>
                </a:lnTo>
                <a:lnTo>
                  <a:pt x="5772861" y="0"/>
                </a:lnTo>
                <a:lnTo>
                  <a:pt x="0" y="0"/>
                </a:lnTo>
                <a:lnTo>
                  <a:pt x="0" y="19799"/>
                </a:lnTo>
                <a:close/>
              </a:path>
            </a:pathLst>
          </a:custGeom>
          <a:solidFill>
            <a:srgbClr val="D8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bk object 23"/>
          <p:cNvSpPr/>
          <p:nvPr/>
        </p:nvSpPr>
        <p:spPr>
          <a:xfrm>
            <a:off x="891057" y="2849816"/>
            <a:ext cx="5773420" cy="18415"/>
          </a:xfrm>
          <a:custGeom>
            <a:avLst/>
            <a:gdLst/>
            <a:ahLst/>
            <a:cxnLst/>
            <a:rect l="l" t="t" r="r" b="b"/>
            <a:pathLst>
              <a:path w="5773420" h="18414">
                <a:moveTo>
                  <a:pt x="0" y="18262"/>
                </a:moveTo>
                <a:lnTo>
                  <a:pt x="5772861" y="18262"/>
                </a:lnTo>
                <a:lnTo>
                  <a:pt x="5772861" y="0"/>
                </a:lnTo>
                <a:lnTo>
                  <a:pt x="0" y="0"/>
                </a:lnTo>
                <a:lnTo>
                  <a:pt x="0" y="18262"/>
                </a:lnTo>
                <a:close/>
              </a:path>
            </a:pathLst>
          </a:custGeom>
          <a:solidFill>
            <a:srgbClr val="D9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4" name="bk object 24"/>
          <p:cNvSpPr/>
          <p:nvPr/>
        </p:nvSpPr>
        <p:spPr>
          <a:xfrm>
            <a:off x="891057" y="2868079"/>
            <a:ext cx="5773420" cy="20320"/>
          </a:xfrm>
          <a:custGeom>
            <a:avLst/>
            <a:gdLst/>
            <a:ahLst/>
            <a:cxnLst/>
            <a:rect l="l" t="t" r="r" b="b"/>
            <a:pathLst>
              <a:path w="5773420" h="20319">
                <a:moveTo>
                  <a:pt x="0" y="19786"/>
                </a:moveTo>
                <a:lnTo>
                  <a:pt x="5772861" y="19786"/>
                </a:lnTo>
                <a:lnTo>
                  <a:pt x="5772861" y="0"/>
                </a:lnTo>
                <a:lnTo>
                  <a:pt x="0" y="0"/>
                </a:lnTo>
                <a:lnTo>
                  <a:pt x="0" y="19786"/>
                </a:lnTo>
                <a:close/>
              </a:path>
            </a:pathLst>
          </a:custGeom>
          <a:solidFill>
            <a:srgbClr val="D9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5" name="bk object 25"/>
          <p:cNvSpPr/>
          <p:nvPr/>
        </p:nvSpPr>
        <p:spPr>
          <a:xfrm>
            <a:off x="891057" y="2887865"/>
            <a:ext cx="5773420" cy="20320"/>
          </a:xfrm>
          <a:custGeom>
            <a:avLst/>
            <a:gdLst/>
            <a:ahLst/>
            <a:cxnLst/>
            <a:rect l="l" t="t" r="r" b="b"/>
            <a:pathLst>
              <a:path w="5773420" h="20319">
                <a:moveTo>
                  <a:pt x="0" y="19799"/>
                </a:moveTo>
                <a:lnTo>
                  <a:pt x="5772861" y="19799"/>
                </a:lnTo>
                <a:lnTo>
                  <a:pt x="5772861" y="0"/>
                </a:lnTo>
                <a:lnTo>
                  <a:pt x="0" y="0"/>
                </a:lnTo>
                <a:lnTo>
                  <a:pt x="0" y="19799"/>
                </a:lnTo>
                <a:close/>
              </a:path>
            </a:pathLst>
          </a:custGeom>
          <a:solidFill>
            <a:srgbClr val="DA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6" name="bk object 26"/>
          <p:cNvSpPr/>
          <p:nvPr/>
        </p:nvSpPr>
        <p:spPr>
          <a:xfrm>
            <a:off x="891057" y="2907664"/>
            <a:ext cx="5773420" cy="18415"/>
          </a:xfrm>
          <a:custGeom>
            <a:avLst/>
            <a:gdLst/>
            <a:ahLst/>
            <a:cxnLst/>
            <a:rect l="l" t="t" r="r" b="b"/>
            <a:pathLst>
              <a:path w="5773420" h="18414">
                <a:moveTo>
                  <a:pt x="0" y="18262"/>
                </a:moveTo>
                <a:lnTo>
                  <a:pt x="5772861" y="18262"/>
                </a:lnTo>
                <a:lnTo>
                  <a:pt x="5772861" y="0"/>
                </a:lnTo>
                <a:lnTo>
                  <a:pt x="0" y="0"/>
                </a:lnTo>
                <a:lnTo>
                  <a:pt x="0" y="18262"/>
                </a:lnTo>
                <a:close/>
              </a:path>
            </a:pathLst>
          </a:custGeom>
          <a:solidFill>
            <a:srgbClr val="DB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7" name="bk object 27"/>
          <p:cNvSpPr/>
          <p:nvPr/>
        </p:nvSpPr>
        <p:spPr>
          <a:xfrm>
            <a:off x="891057" y="2925927"/>
            <a:ext cx="5773420" cy="20320"/>
          </a:xfrm>
          <a:custGeom>
            <a:avLst/>
            <a:gdLst/>
            <a:ahLst/>
            <a:cxnLst/>
            <a:rect l="l" t="t" r="r" b="b"/>
            <a:pathLst>
              <a:path w="5773420" h="20319">
                <a:moveTo>
                  <a:pt x="0" y="19786"/>
                </a:moveTo>
                <a:lnTo>
                  <a:pt x="5772861" y="19786"/>
                </a:lnTo>
                <a:lnTo>
                  <a:pt x="5772861" y="0"/>
                </a:lnTo>
                <a:lnTo>
                  <a:pt x="0" y="0"/>
                </a:lnTo>
                <a:lnTo>
                  <a:pt x="0" y="19786"/>
                </a:lnTo>
                <a:close/>
              </a:path>
            </a:pathLst>
          </a:custGeom>
          <a:solidFill>
            <a:srgbClr val="DD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8" name="bk object 28"/>
          <p:cNvSpPr/>
          <p:nvPr/>
        </p:nvSpPr>
        <p:spPr>
          <a:xfrm>
            <a:off x="891057" y="2945714"/>
            <a:ext cx="5773420" cy="18415"/>
          </a:xfrm>
          <a:custGeom>
            <a:avLst/>
            <a:gdLst/>
            <a:ahLst/>
            <a:cxnLst/>
            <a:rect l="l" t="t" r="r" b="b"/>
            <a:pathLst>
              <a:path w="5773420" h="18414">
                <a:moveTo>
                  <a:pt x="0" y="18275"/>
                </a:moveTo>
                <a:lnTo>
                  <a:pt x="5772861" y="18275"/>
                </a:lnTo>
                <a:lnTo>
                  <a:pt x="5772861" y="0"/>
                </a:lnTo>
                <a:lnTo>
                  <a:pt x="0" y="0"/>
                </a:lnTo>
                <a:lnTo>
                  <a:pt x="0" y="18275"/>
                </a:lnTo>
                <a:close/>
              </a:path>
            </a:pathLst>
          </a:custGeom>
          <a:solidFill>
            <a:srgbClr val="DE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9" name="bk object 29"/>
          <p:cNvSpPr/>
          <p:nvPr/>
        </p:nvSpPr>
        <p:spPr>
          <a:xfrm>
            <a:off x="891057" y="2963989"/>
            <a:ext cx="5773420" cy="20320"/>
          </a:xfrm>
          <a:custGeom>
            <a:avLst/>
            <a:gdLst/>
            <a:ahLst/>
            <a:cxnLst/>
            <a:rect l="l" t="t" r="r" b="b"/>
            <a:pathLst>
              <a:path w="5773420" h="20319">
                <a:moveTo>
                  <a:pt x="0" y="19786"/>
                </a:moveTo>
                <a:lnTo>
                  <a:pt x="5772861" y="19786"/>
                </a:lnTo>
                <a:lnTo>
                  <a:pt x="5772861" y="0"/>
                </a:lnTo>
                <a:lnTo>
                  <a:pt x="0" y="0"/>
                </a:lnTo>
                <a:lnTo>
                  <a:pt x="0" y="19786"/>
                </a:lnTo>
                <a:close/>
              </a:path>
            </a:pathLst>
          </a:custGeom>
          <a:solidFill>
            <a:srgbClr val="DE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0" name="bk object 30"/>
          <p:cNvSpPr/>
          <p:nvPr/>
        </p:nvSpPr>
        <p:spPr>
          <a:xfrm>
            <a:off x="891057" y="2983776"/>
            <a:ext cx="5773420" cy="18415"/>
          </a:xfrm>
          <a:custGeom>
            <a:avLst/>
            <a:gdLst/>
            <a:ahLst/>
            <a:cxnLst/>
            <a:rect l="l" t="t" r="r" b="b"/>
            <a:pathLst>
              <a:path w="5773420" h="18414">
                <a:moveTo>
                  <a:pt x="0" y="18262"/>
                </a:moveTo>
                <a:lnTo>
                  <a:pt x="5772861" y="18262"/>
                </a:lnTo>
                <a:lnTo>
                  <a:pt x="5772861" y="0"/>
                </a:lnTo>
                <a:lnTo>
                  <a:pt x="0" y="0"/>
                </a:lnTo>
                <a:lnTo>
                  <a:pt x="0" y="18262"/>
                </a:lnTo>
                <a:close/>
              </a:path>
            </a:pathLst>
          </a:custGeom>
          <a:solidFill>
            <a:srgbClr val="DE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1" name="bk object 31"/>
          <p:cNvSpPr/>
          <p:nvPr/>
        </p:nvSpPr>
        <p:spPr>
          <a:xfrm>
            <a:off x="891057" y="3002038"/>
            <a:ext cx="5773420" cy="20320"/>
          </a:xfrm>
          <a:custGeom>
            <a:avLst/>
            <a:gdLst/>
            <a:ahLst/>
            <a:cxnLst/>
            <a:rect l="l" t="t" r="r" b="b"/>
            <a:pathLst>
              <a:path w="5773420" h="20319">
                <a:moveTo>
                  <a:pt x="0" y="19799"/>
                </a:moveTo>
                <a:lnTo>
                  <a:pt x="5772861" y="19799"/>
                </a:lnTo>
                <a:lnTo>
                  <a:pt x="5772861" y="0"/>
                </a:lnTo>
                <a:lnTo>
                  <a:pt x="0" y="0"/>
                </a:lnTo>
                <a:lnTo>
                  <a:pt x="0" y="19799"/>
                </a:lnTo>
                <a:close/>
              </a:path>
            </a:pathLst>
          </a:custGeom>
          <a:solidFill>
            <a:srgbClr val="D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2" name="bk object 32"/>
          <p:cNvSpPr/>
          <p:nvPr/>
        </p:nvSpPr>
        <p:spPr>
          <a:xfrm>
            <a:off x="891057" y="3021838"/>
            <a:ext cx="5773420" cy="20320"/>
          </a:xfrm>
          <a:custGeom>
            <a:avLst/>
            <a:gdLst/>
            <a:ahLst/>
            <a:cxnLst/>
            <a:rect l="l" t="t" r="r" b="b"/>
            <a:pathLst>
              <a:path w="5773420" h="20319">
                <a:moveTo>
                  <a:pt x="0" y="19786"/>
                </a:moveTo>
                <a:lnTo>
                  <a:pt x="5772861" y="19786"/>
                </a:lnTo>
                <a:lnTo>
                  <a:pt x="5772861" y="0"/>
                </a:lnTo>
                <a:lnTo>
                  <a:pt x="0" y="0"/>
                </a:lnTo>
                <a:lnTo>
                  <a:pt x="0" y="19786"/>
                </a:lnTo>
                <a:close/>
              </a:path>
            </a:pathLst>
          </a:custGeom>
          <a:solidFill>
            <a:srgbClr val="E1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3" name="bk object 33"/>
          <p:cNvSpPr/>
          <p:nvPr/>
        </p:nvSpPr>
        <p:spPr>
          <a:xfrm>
            <a:off x="891057" y="3041624"/>
            <a:ext cx="5773420" cy="18415"/>
          </a:xfrm>
          <a:custGeom>
            <a:avLst/>
            <a:gdLst/>
            <a:ahLst/>
            <a:cxnLst/>
            <a:rect l="l" t="t" r="r" b="b"/>
            <a:pathLst>
              <a:path w="5773420" h="18414">
                <a:moveTo>
                  <a:pt x="0" y="18262"/>
                </a:moveTo>
                <a:lnTo>
                  <a:pt x="5772861" y="18262"/>
                </a:lnTo>
                <a:lnTo>
                  <a:pt x="5772861" y="0"/>
                </a:lnTo>
                <a:lnTo>
                  <a:pt x="0" y="0"/>
                </a:lnTo>
                <a:lnTo>
                  <a:pt x="0" y="18262"/>
                </a:lnTo>
                <a:close/>
              </a:path>
            </a:pathLst>
          </a:custGeom>
          <a:solidFill>
            <a:srgbClr val="E2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4" name="bk object 34"/>
          <p:cNvSpPr/>
          <p:nvPr/>
        </p:nvSpPr>
        <p:spPr>
          <a:xfrm>
            <a:off x="891057" y="3059887"/>
            <a:ext cx="5773420" cy="20320"/>
          </a:xfrm>
          <a:custGeom>
            <a:avLst/>
            <a:gdLst/>
            <a:ahLst/>
            <a:cxnLst/>
            <a:rect l="l" t="t" r="r" b="b"/>
            <a:pathLst>
              <a:path w="5773420" h="20319">
                <a:moveTo>
                  <a:pt x="0" y="19799"/>
                </a:moveTo>
                <a:lnTo>
                  <a:pt x="5772861" y="19799"/>
                </a:lnTo>
                <a:lnTo>
                  <a:pt x="5772861" y="0"/>
                </a:lnTo>
                <a:lnTo>
                  <a:pt x="0" y="0"/>
                </a:lnTo>
                <a:lnTo>
                  <a:pt x="0" y="19799"/>
                </a:lnTo>
                <a:close/>
              </a:path>
            </a:pathLst>
          </a:custGeom>
          <a:solidFill>
            <a:srgbClr val="E3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5" name="bk object 35"/>
          <p:cNvSpPr/>
          <p:nvPr/>
        </p:nvSpPr>
        <p:spPr>
          <a:xfrm>
            <a:off x="891057" y="3079686"/>
            <a:ext cx="5773420" cy="18415"/>
          </a:xfrm>
          <a:custGeom>
            <a:avLst/>
            <a:gdLst/>
            <a:ahLst/>
            <a:cxnLst/>
            <a:rect l="l" t="t" r="r" b="b"/>
            <a:pathLst>
              <a:path w="5773420" h="18414">
                <a:moveTo>
                  <a:pt x="0" y="18262"/>
                </a:moveTo>
                <a:lnTo>
                  <a:pt x="5772861" y="18262"/>
                </a:lnTo>
                <a:lnTo>
                  <a:pt x="5772861" y="0"/>
                </a:lnTo>
                <a:lnTo>
                  <a:pt x="0" y="0"/>
                </a:lnTo>
                <a:lnTo>
                  <a:pt x="0" y="18262"/>
                </a:lnTo>
                <a:close/>
              </a:path>
            </a:pathLst>
          </a:custGeom>
          <a:solidFill>
            <a:srgbClr val="E3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6" name="bk object 36"/>
          <p:cNvSpPr/>
          <p:nvPr/>
        </p:nvSpPr>
        <p:spPr>
          <a:xfrm>
            <a:off x="891057" y="3097949"/>
            <a:ext cx="5773420" cy="20320"/>
          </a:xfrm>
          <a:custGeom>
            <a:avLst/>
            <a:gdLst/>
            <a:ahLst/>
            <a:cxnLst/>
            <a:rect l="l" t="t" r="r" b="b"/>
            <a:pathLst>
              <a:path w="5773420" h="20319">
                <a:moveTo>
                  <a:pt x="0" y="19786"/>
                </a:moveTo>
                <a:lnTo>
                  <a:pt x="5772861" y="19786"/>
                </a:lnTo>
                <a:lnTo>
                  <a:pt x="5772861" y="0"/>
                </a:lnTo>
                <a:lnTo>
                  <a:pt x="0" y="0"/>
                </a:lnTo>
                <a:lnTo>
                  <a:pt x="0" y="19786"/>
                </a:lnTo>
                <a:close/>
              </a:path>
            </a:pathLst>
          </a:custGeom>
          <a:solidFill>
            <a:srgbClr val="E4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7" name="bk object 37"/>
          <p:cNvSpPr/>
          <p:nvPr/>
        </p:nvSpPr>
        <p:spPr>
          <a:xfrm>
            <a:off x="891057" y="3117735"/>
            <a:ext cx="5773420" cy="18415"/>
          </a:xfrm>
          <a:custGeom>
            <a:avLst/>
            <a:gdLst/>
            <a:ahLst/>
            <a:cxnLst/>
            <a:rect l="l" t="t" r="r" b="b"/>
            <a:pathLst>
              <a:path w="5773420" h="18414">
                <a:moveTo>
                  <a:pt x="0" y="18275"/>
                </a:moveTo>
                <a:lnTo>
                  <a:pt x="5772861" y="18275"/>
                </a:lnTo>
                <a:lnTo>
                  <a:pt x="5772861" y="0"/>
                </a:lnTo>
                <a:lnTo>
                  <a:pt x="0" y="0"/>
                </a:lnTo>
                <a:lnTo>
                  <a:pt x="0" y="18275"/>
                </a:lnTo>
                <a:close/>
              </a:path>
            </a:pathLst>
          </a:custGeom>
          <a:solidFill>
            <a:srgbClr val="E6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8" name="bk object 38"/>
          <p:cNvSpPr/>
          <p:nvPr/>
        </p:nvSpPr>
        <p:spPr>
          <a:xfrm>
            <a:off x="891057" y="3136010"/>
            <a:ext cx="5773420" cy="20320"/>
          </a:xfrm>
          <a:custGeom>
            <a:avLst/>
            <a:gdLst/>
            <a:ahLst/>
            <a:cxnLst/>
            <a:rect l="l" t="t" r="r" b="b"/>
            <a:pathLst>
              <a:path w="5773420" h="20319">
                <a:moveTo>
                  <a:pt x="0" y="19786"/>
                </a:moveTo>
                <a:lnTo>
                  <a:pt x="5772861" y="19786"/>
                </a:lnTo>
                <a:lnTo>
                  <a:pt x="5772861" y="0"/>
                </a:lnTo>
                <a:lnTo>
                  <a:pt x="0" y="0"/>
                </a:lnTo>
                <a:lnTo>
                  <a:pt x="0" y="19786"/>
                </a:lnTo>
                <a:close/>
              </a:path>
            </a:pathLst>
          </a:custGeom>
          <a:solidFill>
            <a:srgbClr val="E7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9" name="bk object 39"/>
          <p:cNvSpPr/>
          <p:nvPr/>
        </p:nvSpPr>
        <p:spPr>
          <a:xfrm>
            <a:off x="891057" y="3155797"/>
            <a:ext cx="5773420" cy="18415"/>
          </a:xfrm>
          <a:custGeom>
            <a:avLst/>
            <a:gdLst/>
            <a:ahLst/>
            <a:cxnLst/>
            <a:rect l="l" t="t" r="r" b="b"/>
            <a:pathLst>
              <a:path w="5773420" h="18414">
                <a:moveTo>
                  <a:pt x="0" y="18275"/>
                </a:moveTo>
                <a:lnTo>
                  <a:pt x="5772861" y="18275"/>
                </a:lnTo>
                <a:lnTo>
                  <a:pt x="5772861" y="0"/>
                </a:lnTo>
                <a:lnTo>
                  <a:pt x="0" y="0"/>
                </a:lnTo>
                <a:lnTo>
                  <a:pt x="0" y="18275"/>
                </a:lnTo>
                <a:close/>
              </a:path>
            </a:pathLst>
          </a:custGeom>
          <a:solidFill>
            <a:srgbClr val="E7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0" name="bk object 40"/>
          <p:cNvSpPr/>
          <p:nvPr/>
        </p:nvSpPr>
        <p:spPr>
          <a:xfrm>
            <a:off x="891057" y="3174072"/>
            <a:ext cx="5773420" cy="20320"/>
          </a:xfrm>
          <a:custGeom>
            <a:avLst/>
            <a:gdLst/>
            <a:ahLst/>
            <a:cxnLst/>
            <a:rect l="l" t="t" r="r" b="b"/>
            <a:pathLst>
              <a:path w="5773420" h="20319">
                <a:moveTo>
                  <a:pt x="0" y="19786"/>
                </a:moveTo>
                <a:lnTo>
                  <a:pt x="5772861" y="19786"/>
                </a:lnTo>
                <a:lnTo>
                  <a:pt x="5772861" y="0"/>
                </a:lnTo>
                <a:lnTo>
                  <a:pt x="0" y="0"/>
                </a:lnTo>
                <a:lnTo>
                  <a:pt x="0" y="19786"/>
                </a:lnTo>
                <a:close/>
              </a:path>
            </a:pathLst>
          </a:custGeom>
          <a:solidFill>
            <a:srgbClr val="E8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1" name="bk object 41"/>
          <p:cNvSpPr/>
          <p:nvPr/>
        </p:nvSpPr>
        <p:spPr>
          <a:xfrm>
            <a:off x="891057" y="3193859"/>
            <a:ext cx="5773420" cy="20320"/>
          </a:xfrm>
          <a:custGeom>
            <a:avLst/>
            <a:gdLst/>
            <a:ahLst/>
            <a:cxnLst/>
            <a:rect l="l" t="t" r="r" b="b"/>
            <a:pathLst>
              <a:path w="5773420" h="20319">
                <a:moveTo>
                  <a:pt x="0" y="19786"/>
                </a:moveTo>
                <a:lnTo>
                  <a:pt x="5772861" y="19786"/>
                </a:lnTo>
                <a:lnTo>
                  <a:pt x="5772861" y="0"/>
                </a:lnTo>
                <a:lnTo>
                  <a:pt x="0" y="0"/>
                </a:lnTo>
                <a:lnTo>
                  <a:pt x="0" y="19786"/>
                </a:lnTo>
                <a:close/>
              </a:path>
            </a:pathLst>
          </a:custGeom>
          <a:solidFill>
            <a:srgbClr val="E8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2" name="bk object 42"/>
          <p:cNvSpPr/>
          <p:nvPr/>
        </p:nvSpPr>
        <p:spPr>
          <a:xfrm>
            <a:off x="891057" y="3213646"/>
            <a:ext cx="5773420" cy="18415"/>
          </a:xfrm>
          <a:custGeom>
            <a:avLst/>
            <a:gdLst/>
            <a:ahLst/>
            <a:cxnLst/>
            <a:rect l="l" t="t" r="r" b="b"/>
            <a:pathLst>
              <a:path w="5773420" h="18414">
                <a:moveTo>
                  <a:pt x="0" y="18275"/>
                </a:moveTo>
                <a:lnTo>
                  <a:pt x="5772861" y="18275"/>
                </a:lnTo>
                <a:lnTo>
                  <a:pt x="5772861" y="0"/>
                </a:lnTo>
                <a:lnTo>
                  <a:pt x="0" y="0"/>
                </a:lnTo>
                <a:lnTo>
                  <a:pt x="0" y="18275"/>
                </a:lnTo>
                <a:close/>
              </a:path>
            </a:pathLst>
          </a:custGeom>
          <a:solidFill>
            <a:srgbClr val="E9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3" name="bk object 43"/>
          <p:cNvSpPr/>
          <p:nvPr/>
        </p:nvSpPr>
        <p:spPr>
          <a:xfrm>
            <a:off x="891057" y="3231921"/>
            <a:ext cx="5773420" cy="20320"/>
          </a:xfrm>
          <a:custGeom>
            <a:avLst/>
            <a:gdLst/>
            <a:ahLst/>
            <a:cxnLst/>
            <a:rect l="l" t="t" r="r" b="b"/>
            <a:pathLst>
              <a:path w="5773420" h="20320">
                <a:moveTo>
                  <a:pt x="0" y="19786"/>
                </a:moveTo>
                <a:lnTo>
                  <a:pt x="5772861" y="19786"/>
                </a:lnTo>
                <a:lnTo>
                  <a:pt x="5772861" y="0"/>
                </a:lnTo>
                <a:lnTo>
                  <a:pt x="0" y="0"/>
                </a:lnTo>
                <a:lnTo>
                  <a:pt x="0" y="19786"/>
                </a:lnTo>
                <a:close/>
              </a:path>
            </a:pathLst>
          </a:custGeom>
          <a:solidFill>
            <a:srgbClr val="EB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4" name="bk object 44"/>
          <p:cNvSpPr/>
          <p:nvPr/>
        </p:nvSpPr>
        <p:spPr>
          <a:xfrm>
            <a:off x="891057" y="3251708"/>
            <a:ext cx="5773420" cy="18415"/>
          </a:xfrm>
          <a:custGeom>
            <a:avLst/>
            <a:gdLst/>
            <a:ahLst/>
            <a:cxnLst/>
            <a:rect l="l" t="t" r="r" b="b"/>
            <a:pathLst>
              <a:path w="5773420" h="18414">
                <a:moveTo>
                  <a:pt x="0" y="18262"/>
                </a:moveTo>
                <a:lnTo>
                  <a:pt x="5772861" y="18262"/>
                </a:lnTo>
                <a:lnTo>
                  <a:pt x="5772861" y="0"/>
                </a:lnTo>
                <a:lnTo>
                  <a:pt x="0" y="0"/>
                </a:lnTo>
                <a:lnTo>
                  <a:pt x="0" y="18262"/>
                </a:lnTo>
                <a:close/>
              </a:path>
            </a:pathLst>
          </a:custGeom>
          <a:solidFill>
            <a:srgbClr val="EC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5" name="bk object 45"/>
          <p:cNvSpPr/>
          <p:nvPr/>
        </p:nvSpPr>
        <p:spPr>
          <a:xfrm>
            <a:off x="891057" y="3269970"/>
            <a:ext cx="5773420" cy="20320"/>
          </a:xfrm>
          <a:custGeom>
            <a:avLst/>
            <a:gdLst/>
            <a:ahLst/>
            <a:cxnLst/>
            <a:rect l="l" t="t" r="r" b="b"/>
            <a:pathLst>
              <a:path w="5773420" h="20320">
                <a:moveTo>
                  <a:pt x="0" y="19799"/>
                </a:moveTo>
                <a:lnTo>
                  <a:pt x="5772861" y="19799"/>
                </a:lnTo>
                <a:lnTo>
                  <a:pt x="5772861" y="0"/>
                </a:lnTo>
                <a:lnTo>
                  <a:pt x="0" y="0"/>
                </a:lnTo>
                <a:lnTo>
                  <a:pt x="0" y="19799"/>
                </a:lnTo>
                <a:close/>
              </a:path>
            </a:pathLst>
          </a:custGeom>
          <a:solidFill>
            <a:srgbClr val="EC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6" name="bk object 46"/>
          <p:cNvSpPr/>
          <p:nvPr/>
        </p:nvSpPr>
        <p:spPr>
          <a:xfrm>
            <a:off x="891057" y="3289769"/>
            <a:ext cx="5773420" cy="20320"/>
          </a:xfrm>
          <a:custGeom>
            <a:avLst/>
            <a:gdLst/>
            <a:ahLst/>
            <a:cxnLst/>
            <a:rect l="l" t="t" r="r" b="b"/>
            <a:pathLst>
              <a:path w="5773420" h="20320">
                <a:moveTo>
                  <a:pt x="0" y="19786"/>
                </a:moveTo>
                <a:lnTo>
                  <a:pt x="5772861" y="19786"/>
                </a:lnTo>
                <a:lnTo>
                  <a:pt x="5772861" y="0"/>
                </a:lnTo>
                <a:lnTo>
                  <a:pt x="0" y="0"/>
                </a:lnTo>
                <a:lnTo>
                  <a:pt x="0" y="19786"/>
                </a:lnTo>
                <a:close/>
              </a:path>
            </a:pathLst>
          </a:custGeom>
          <a:solidFill>
            <a:srgbClr val="ED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7" name="bk object 47"/>
          <p:cNvSpPr/>
          <p:nvPr/>
        </p:nvSpPr>
        <p:spPr>
          <a:xfrm>
            <a:off x="891057" y="3309556"/>
            <a:ext cx="5773420" cy="18415"/>
          </a:xfrm>
          <a:custGeom>
            <a:avLst/>
            <a:gdLst/>
            <a:ahLst/>
            <a:cxnLst/>
            <a:rect l="l" t="t" r="r" b="b"/>
            <a:pathLst>
              <a:path w="5773420" h="18414">
                <a:moveTo>
                  <a:pt x="0" y="18262"/>
                </a:moveTo>
                <a:lnTo>
                  <a:pt x="5772861" y="18262"/>
                </a:lnTo>
                <a:lnTo>
                  <a:pt x="5772861" y="0"/>
                </a:lnTo>
                <a:lnTo>
                  <a:pt x="0" y="0"/>
                </a:lnTo>
                <a:lnTo>
                  <a:pt x="0" y="18262"/>
                </a:lnTo>
                <a:close/>
              </a:path>
            </a:pathLst>
          </a:custGeom>
          <a:solidFill>
            <a:srgbClr val="E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8" name="bk object 48"/>
          <p:cNvSpPr/>
          <p:nvPr/>
        </p:nvSpPr>
        <p:spPr>
          <a:xfrm>
            <a:off x="891057" y="3327818"/>
            <a:ext cx="5773420" cy="20320"/>
          </a:xfrm>
          <a:custGeom>
            <a:avLst/>
            <a:gdLst/>
            <a:ahLst/>
            <a:cxnLst/>
            <a:rect l="l" t="t" r="r" b="b"/>
            <a:pathLst>
              <a:path w="5773420" h="20320">
                <a:moveTo>
                  <a:pt x="0" y="19799"/>
                </a:moveTo>
                <a:lnTo>
                  <a:pt x="5772861" y="19799"/>
                </a:lnTo>
                <a:lnTo>
                  <a:pt x="5772861" y="0"/>
                </a:lnTo>
                <a:lnTo>
                  <a:pt x="0" y="0"/>
                </a:lnTo>
                <a:lnTo>
                  <a:pt x="0" y="19799"/>
                </a:lnTo>
                <a:close/>
              </a:path>
            </a:pathLst>
          </a:custGeom>
          <a:solidFill>
            <a:srgbClr val="F0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9" name="bk object 49"/>
          <p:cNvSpPr/>
          <p:nvPr/>
        </p:nvSpPr>
        <p:spPr>
          <a:xfrm>
            <a:off x="891057" y="3347618"/>
            <a:ext cx="5773420" cy="18415"/>
          </a:xfrm>
          <a:custGeom>
            <a:avLst/>
            <a:gdLst/>
            <a:ahLst/>
            <a:cxnLst/>
            <a:rect l="l" t="t" r="r" b="b"/>
            <a:pathLst>
              <a:path w="5773420" h="18414">
                <a:moveTo>
                  <a:pt x="0" y="18262"/>
                </a:moveTo>
                <a:lnTo>
                  <a:pt x="5772861" y="18262"/>
                </a:lnTo>
                <a:lnTo>
                  <a:pt x="5772861" y="0"/>
                </a:lnTo>
                <a:lnTo>
                  <a:pt x="0" y="0"/>
                </a:lnTo>
                <a:lnTo>
                  <a:pt x="0" y="18262"/>
                </a:lnTo>
                <a:close/>
              </a:path>
            </a:pathLst>
          </a:custGeom>
          <a:solidFill>
            <a:srgbClr val="F1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0" name="bk object 50"/>
          <p:cNvSpPr/>
          <p:nvPr/>
        </p:nvSpPr>
        <p:spPr>
          <a:xfrm>
            <a:off x="891057" y="3365880"/>
            <a:ext cx="5773420" cy="20320"/>
          </a:xfrm>
          <a:custGeom>
            <a:avLst/>
            <a:gdLst/>
            <a:ahLst/>
            <a:cxnLst/>
            <a:rect l="l" t="t" r="r" b="b"/>
            <a:pathLst>
              <a:path w="5773420" h="20320">
                <a:moveTo>
                  <a:pt x="0" y="19786"/>
                </a:moveTo>
                <a:lnTo>
                  <a:pt x="5772861" y="19786"/>
                </a:lnTo>
                <a:lnTo>
                  <a:pt x="5772861" y="0"/>
                </a:lnTo>
                <a:lnTo>
                  <a:pt x="0" y="0"/>
                </a:lnTo>
                <a:lnTo>
                  <a:pt x="0" y="19786"/>
                </a:lnTo>
                <a:close/>
              </a:path>
            </a:pathLst>
          </a:custGeom>
          <a:solidFill>
            <a:srgbClr val="F1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1" name="bk object 51"/>
          <p:cNvSpPr/>
          <p:nvPr/>
        </p:nvSpPr>
        <p:spPr>
          <a:xfrm>
            <a:off x="891057" y="3385667"/>
            <a:ext cx="5773420" cy="20320"/>
          </a:xfrm>
          <a:custGeom>
            <a:avLst/>
            <a:gdLst/>
            <a:ahLst/>
            <a:cxnLst/>
            <a:rect l="l" t="t" r="r" b="b"/>
            <a:pathLst>
              <a:path w="5773420" h="20320">
                <a:moveTo>
                  <a:pt x="0" y="19799"/>
                </a:moveTo>
                <a:lnTo>
                  <a:pt x="5772861" y="19799"/>
                </a:lnTo>
                <a:lnTo>
                  <a:pt x="5772861" y="0"/>
                </a:lnTo>
                <a:lnTo>
                  <a:pt x="0" y="0"/>
                </a:lnTo>
                <a:lnTo>
                  <a:pt x="0" y="19799"/>
                </a:lnTo>
                <a:close/>
              </a:path>
            </a:pathLst>
          </a:custGeom>
          <a:solidFill>
            <a:srgbClr val="F2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2" name="bk object 52"/>
          <p:cNvSpPr/>
          <p:nvPr/>
        </p:nvSpPr>
        <p:spPr>
          <a:xfrm>
            <a:off x="891057" y="3405466"/>
            <a:ext cx="5773420" cy="18415"/>
          </a:xfrm>
          <a:custGeom>
            <a:avLst/>
            <a:gdLst/>
            <a:ahLst/>
            <a:cxnLst/>
            <a:rect l="l" t="t" r="r" b="b"/>
            <a:pathLst>
              <a:path w="5773420" h="18414">
                <a:moveTo>
                  <a:pt x="0" y="18262"/>
                </a:moveTo>
                <a:lnTo>
                  <a:pt x="5772861" y="18262"/>
                </a:lnTo>
                <a:lnTo>
                  <a:pt x="5772861" y="0"/>
                </a:lnTo>
                <a:lnTo>
                  <a:pt x="0" y="0"/>
                </a:lnTo>
                <a:lnTo>
                  <a:pt x="0" y="18262"/>
                </a:lnTo>
                <a:close/>
              </a:path>
            </a:pathLst>
          </a:custGeom>
          <a:solidFill>
            <a:srgbClr val="F4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3" name="bk object 53"/>
          <p:cNvSpPr/>
          <p:nvPr/>
        </p:nvSpPr>
        <p:spPr>
          <a:xfrm>
            <a:off x="891057" y="3423729"/>
            <a:ext cx="5773420" cy="20320"/>
          </a:xfrm>
          <a:custGeom>
            <a:avLst/>
            <a:gdLst/>
            <a:ahLst/>
            <a:cxnLst/>
            <a:rect l="l" t="t" r="r" b="b"/>
            <a:pathLst>
              <a:path w="5773420" h="20320">
                <a:moveTo>
                  <a:pt x="0" y="19786"/>
                </a:moveTo>
                <a:lnTo>
                  <a:pt x="5772861" y="19786"/>
                </a:lnTo>
                <a:lnTo>
                  <a:pt x="5772861" y="0"/>
                </a:lnTo>
                <a:lnTo>
                  <a:pt x="0" y="0"/>
                </a:lnTo>
                <a:lnTo>
                  <a:pt x="0" y="19786"/>
                </a:lnTo>
                <a:close/>
              </a:path>
            </a:pathLst>
          </a:custGeom>
          <a:solidFill>
            <a:srgbClr val="F4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4" name="bk object 54"/>
          <p:cNvSpPr/>
          <p:nvPr/>
        </p:nvSpPr>
        <p:spPr>
          <a:xfrm>
            <a:off x="891057" y="3443516"/>
            <a:ext cx="5773420" cy="18415"/>
          </a:xfrm>
          <a:custGeom>
            <a:avLst/>
            <a:gdLst/>
            <a:ahLst/>
            <a:cxnLst/>
            <a:rect l="l" t="t" r="r" b="b"/>
            <a:pathLst>
              <a:path w="5773420" h="18414">
                <a:moveTo>
                  <a:pt x="0" y="18275"/>
                </a:moveTo>
                <a:lnTo>
                  <a:pt x="5772861" y="18275"/>
                </a:lnTo>
                <a:lnTo>
                  <a:pt x="5772861" y="0"/>
                </a:lnTo>
                <a:lnTo>
                  <a:pt x="0" y="0"/>
                </a:lnTo>
                <a:lnTo>
                  <a:pt x="0" y="18275"/>
                </a:lnTo>
                <a:close/>
              </a:path>
            </a:pathLst>
          </a:custGeom>
          <a:solidFill>
            <a:srgbClr val="F5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5" name="bk object 55"/>
          <p:cNvSpPr/>
          <p:nvPr/>
        </p:nvSpPr>
        <p:spPr>
          <a:xfrm>
            <a:off x="891057" y="3461791"/>
            <a:ext cx="5773420" cy="20320"/>
          </a:xfrm>
          <a:custGeom>
            <a:avLst/>
            <a:gdLst/>
            <a:ahLst/>
            <a:cxnLst/>
            <a:rect l="l" t="t" r="r" b="b"/>
            <a:pathLst>
              <a:path w="5773420" h="20320">
                <a:moveTo>
                  <a:pt x="0" y="19786"/>
                </a:moveTo>
                <a:lnTo>
                  <a:pt x="5772861" y="19786"/>
                </a:lnTo>
                <a:lnTo>
                  <a:pt x="5772861" y="0"/>
                </a:lnTo>
                <a:lnTo>
                  <a:pt x="0" y="0"/>
                </a:lnTo>
                <a:lnTo>
                  <a:pt x="0" y="19786"/>
                </a:lnTo>
                <a:close/>
              </a:path>
            </a:pathLst>
          </a:custGeom>
          <a:solidFill>
            <a:srgbClr val="F5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6" name="bk object 56"/>
          <p:cNvSpPr/>
          <p:nvPr/>
        </p:nvSpPr>
        <p:spPr>
          <a:xfrm>
            <a:off x="891057" y="3481578"/>
            <a:ext cx="5773420" cy="20320"/>
          </a:xfrm>
          <a:custGeom>
            <a:avLst/>
            <a:gdLst/>
            <a:ahLst/>
            <a:cxnLst/>
            <a:rect l="l" t="t" r="r" b="b"/>
            <a:pathLst>
              <a:path w="5773420" h="20320">
                <a:moveTo>
                  <a:pt x="0" y="19786"/>
                </a:moveTo>
                <a:lnTo>
                  <a:pt x="5772861" y="19786"/>
                </a:lnTo>
                <a:lnTo>
                  <a:pt x="5772861" y="0"/>
                </a:lnTo>
                <a:lnTo>
                  <a:pt x="0" y="0"/>
                </a:lnTo>
                <a:lnTo>
                  <a:pt x="0" y="19786"/>
                </a:lnTo>
                <a:close/>
              </a:path>
            </a:pathLst>
          </a:custGeom>
          <a:solidFill>
            <a:srgbClr val="F6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7" name="bk object 57"/>
          <p:cNvSpPr/>
          <p:nvPr/>
        </p:nvSpPr>
        <p:spPr>
          <a:xfrm>
            <a:off x="891057" y="3501364"/>
            <a:ext cx="5773420" cy="18415"/>
          </a:xfrm>
          <a:custGeom>
            <a:avLst/>
            <a:gdLst/>
            <a:ahLst/>
            <a:cxnLst/>
            <a:rect l="l" t="t" r="r" b="b"/>
            <a:pathLst>
              <a:path w="5773420" h="18414">
                <a:moveTo>
                  <a:pt x="0" y="18275"/>
                </a:moveTo>
                <a:lnTo>
                  <a:pt x="5772861" y="18275"/>
                </a:lnTo>
                <a:lnTo>
                  <a:pt x="5772861" y="0"/>
                </a:lnTo>
                <a:lnTo>
                  <a:pt x="0" y="0"/>
                </a:lnTo>
                <a:lnTo>
                  <a:pt x="0" y="18275"/>
                </a:lnTo>
                <a:close/>
              </a:path>
            </a:pathLst>
          </a:custGeom>
          <a:solidFill>
            <a:srgbClr val="F7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8" name="bk object 58"/>
          <p:cNvSpPr/>
          <p:nvPr/>
        </p:nvSpPr>
        <p:spPr>
          <a:xfrm>
            <a:off x="891057" y="3519639"/>
            <a:ext cx="5773420" cy="20320"/>
          </a:xfrm>
          <a:custGeom>
            <a:avLst/>
            <a:gdLst/>
            <a:ahLst/>
            <a:cxnLst/>
            <a:rect l="l" t="t" r="r" b="b"/>
            <a:pathLst>
              <a:path w="5773420" h="20320">
                <a:moveTo>
                  <a:pt x="0" y="19786"/>
                </a:moveTo>
                <a:lnTo>
                  <a:pt x="5772861" y="19786"/>
                </a:lnTo>
                <a:lnTo>
                  <a:pt x="5772861" y="0"/>
                </a:lnTo>
                <a:lnTo>
                  <a:pt x="0" y="0"/>
                </a:lnTo>
                <a:lnTo>
                  <a:pt x="0" y="19786"/>
                </a:lnTo>
                <a:close/>
              </a:path>
            </a:pathLst>
          </a:custGeom>
          <a:solidFill>
            <a:srgbClr val="F9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9" name="bk object 59"/>
          <p:cNvSpPr/>
          <p:nvPr/>
        </p:nvSpPr>
        <p:spPr>
          <a:xfrm>
            <a:off x="891057" y="3539426"/>
            <a:ext cx="5773420" cy="18415"/>
          </a:xfrm>
          <a:custGeom>
            <a:avLst/>
            <a:gdLst/>
            <a:ahLst/>
            <a:cxnLst/>
            <a:rect l="l" t="t" r="r" b="b"/>
            <a:pathLst>
              <a:path w="5773420" h="18414">
                <a:moveTo>
                  <a:pt x="0" y="18275"/>
                </a:moveTo>
                <a:lnTo>
                  <a:pt x="5772861" y="18275"/>
                </a:lnTo>
                <a:lnTo>
                  <a:pt x="5772861" y="0"/>
                </a:lnTo>
                <a:lnTo>
                  <a:pt x="0" y="0"/>
                </a:lnTo>
                <a:lnTo>
                  <a:pt x="0" y="18275"/>
                </a:lnTo>
                <a:close/>
              </a:path>
            </a:pathLst>
          </a:custGeom>
          <a:solidFill>
            <a:srgbClr val="FA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0" name="bk object 60"/>
          <p:cNvSpPr/>
          <p:nvPr/>
        </p:nvSpPr>
        <p:spPr>
          <a:xfrm>
            <a:off x="891057" y="3557701"/>
            <a:ext cx="5773420" cy="20320"/>
          </a:xfrm>
          <a:custGeom>
            <a:avLst/>
            <a:gdLst/>
            <a:ahLst/>
            <a:cxnLst/>
            <a:rect l="l" t="t" r="r" b="b"/>
            <a:pathLst>
              <a:path w="5773420" h="20320">
                <a:moveTo>
                  <a:pt x="0" y="19786"/>
                </a:moveTo>
                <a:lnTo>
                  <a:pt x="5772861" y="19786"/>
                </a:lnTo>
                <a:lnTo>
                  <a:pt x="5772861" y="0"/>
                </a:lnTo>
                <a:lnTo>
                  <a:pt x="0" y="0"/>
                </a:lnTo>
                <a:lnTo>
                  <a:pt x="0" y="19786"/>
                </a:lnTo>
                <a:close/>
              </a:path>
            </a:pathLst>
          </a:custGeom>
          <a:solidFill>
            <a:srgbClr val="FA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1" name="bk object 61"/>
          <p:cNvSpPr/>
          <p:nvPr/>
        </p:nvSpPr>
        <p:spPr>
          <a:xfrm>
            <a:off x="891057" y="3577488"/>
            <a:ext cx="5773420" cy="20320"/>
          </a:xfrm>
          <a:custGeom>
            <a:avLst/>
            <a:gdLst/>
            <a:ahLst/>
            <a:cxnLst/>
            <a:rect l="l" t="t" r="r" b="b"/>
            <a:pathLst>
              <a:path w="5773420" h="20320">
                <a:moveTo>
                  <a:pt x="0" y="19786"/>
                </a:moveTo>
                <a:lnTo>
                  <a:pt x="5772861" y="19786"/>
                </a:lnTo>
                <a:lnTo>
                  <a:pt x="5772861" y="0"/>
                </a:lnTo>
                <a:lnTo>
                  <a:pt x="0" y="0"/>
                </a:lnTo>
                <a:lnTo>
                  <a:pt x="0" y="19786"/>
                </a:lnTo>
                <a:close/>
              </a:path>
            </a:pathLst>
          </a:custGeom>
          <a:solidFill>
            <a:srgbClr val="FB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2" name="bk object 62"/>
          <p:cNvSpPr/>
          <p:nvPr/>
        </p:nvSpPr>
        <p:spPr>
          <a:xfrm>
            <a:off x="891057" y="3597275"/>
            <a:ext cx="5773420" cy="18415"/>
          </a:xfrm>
          <a:custGeom>
            <a:avLst/>
            <a:gdLst/>
            <a:ahLst/>
            <a:cxnLst/>
            <a:rect l="l" t="t" r="r" b="b"/>
            <a:pathLst>
              <a:path w="5773420" h="18414">
                <a:moveTo>
                  <a:pt x="0" y="18275"/>
                </a:moveTo>
                <a:lnTo>
                  <a:pt x="5772861" y="18275"/>
                </a:lnTo>
                <a:lnTo>
                  <a:pt x="5772861" y="0"/>
                </a:lnTo>
                <a:lnTo>
                  <a:pt x="0" y="0"/>
                </a:lnTo>
                <a:lnTo>
                  <a:pt x="0" y="18275"/>
                </a:lnTo>
                <a:close/>
              </a:path>
            </a:pathLst>
          </a:custGeom>
          <a:solidFill>
            <a:srgbClr val="FD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0" i="0">
                <a:solidFill>
                  <a:schemeClr val="tx1"/>
                </a:solidFill>
                <a:latin typeface="HY헤드라인M"/>
                <a:cs typeface="HY헤드라인M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>
              <a:defRPr sz="1000" b="0" i="0">
                <a:solidFill>
                  <a:schemeClr val="tx1"/>
                </a:solidFill>
                <a:latin typeface="굴림"/>
                <a:cs typeface="굴림"/>
              </a:defRPr>
            </a:lvl1pPr>
          </a:lstStyle>
          <a:p>
            <a:pPr marL="12700">
              <a:lnSpc>
                <a:spcPts val="1155"/>
              </a:lnSpc>
            </a:pPr>
            <a:r>
              <a:rPr dirty="0" spc="-5"/>
              <a:t>- </a:t>
            </a:r>
            <a:fld id="{81D60167-4931-47E6-BA6A-407CBD079E47}" type="slidenum">
              <a:rPr dirty="0" spc="-5"/>
              <a:t>#</a:t>
            </a:fld>
            <a:r>
              <a:rPr dirty="0" spc="-70"/>
              <a:t> </a:t>
            </a:r>
            <a:r>
              <a:rPr dirty="0" spc="-5"/>
              <a:t>-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0" i="0">
                <a:solidFill>
                  <a:schemeClr val="tx1"/>
                </a:solidFill>
                <a:latin typeface="HY헤드라인M"/>
                <a:cs typeface="HY헤드라인M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377825" y="2456561"/>
            <a:ext cx="3287077" cy="704926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3891597" y="2456561"/>
            <a:ext cx="3287077" cy="704926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>
              <a:defRPr sz="1000" b="0" i="0">
                <a:solidFill>
                  <a:schemeClr val="tx1"/>
                </a:solidFill>
                <a:latin typeface="굴림"/>
                <a:cs typeface="굴림"/>
              </a:defRPr>
            </a:lvl1pPr>
          </a:lstStyle>
          <a:p>
            <a:pPr marL="12700">
              <a:lnSpc>
                <a:spcPts val="1155"/>
              </a:lnSpc>
            </a:pPr>
            <a:r>
              <a:rPr dirty="0" spc="-5"/>
              <a:t>- </a:t>
            </a:r>
            <a:fld id="{81D60167-4931-47E6-BA6A-407CBD079E47}" type="slidenum">
              <a:rPr dirty="0" spc="-5"/>
              <a:t>#</a:t>
            </a:fld>
            <a:r>
              <a:rPr dirty="0" spc="-70"/>
              <a:t> </a:t>
            </a:r>
            <a:r>
              <a:rPr dirty="0" spc="-5"/>
              <a:t>-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0" i="0">
                <a:solidFill>
                  <a:schemeClr val="tx1"/>
                </a:solidFill>
                <a:latin typeface="HY헤드라인M"/>
                <a:cs typeface="HY헤드라인M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>
              <a:defRPr sz="1000" b="0" i="0">
                <a:solidFill>
                  <a:schemeClr val="tx1"/>
                </a:solidFill>
                <a:latin typeface="굴림"/>
                <a:cs typeface="굴림"/>
              </a:defRPr>
            </a:lvl1pPr>
          </a:lstStyle>
          <a:p>
            <a:pPr marL="12700">
              <a:lnSpc>
                <a:spcPts val="1155"/>
              </a:lnSpc>
            </a:pPr>
            <a:r>
              <a:rPr dirty="0" spc="-5"/>
              <a:t>- </a:t>
            </a:r>
            <a:fld id="{81D60167-4931-47E6-BA6A-407CBD079E47}" type="slidenum">
              <a:rPr dirty="0" spc="-5"/>
              <a:t>#</a:t>
            </a:fld>
            <a:r>
              <a:rPr dirty="0" spc="-70"/>
              <a:t> </a:t>
            </a:r>
            <a:r>
              <a:rPr dirty="0" spc="-5"/>
              <a:t>-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>
              <a:defRPr sz="1000" b="0" i="0">
                <a:solidFill>
                  <a:schemeClr val="tx1"/>
                </a:solidFill>
                <a:latin typeface="굴림"/>
                <a:cs typeface="굴림"/>
              </a:defRPr>
            </a:lvl1pPr>
          </a:lstStyle>
          <a:p>
            <a:pPr marL="12700">
              <a:lnSpc>
                <a:spcPts val="1155"/>
              </a:lnSpc>
            </a:pPr>
            <a:r>
              <a:rPr dirty="0" spc="-5"/>
              <a:t>- </a:t>
            </a:r>
            <a:fld id="{81D60167-4931-47E6-BA6A-407CBD079E47}" type="slidenum">
              <a:rPr dirty="0" spc="-5"/>
              <a:t>#</a:t>
            </a:fld>
            <a:r>
              <a:rPr dirty="0" spc="-70"/>
              <a:t> </a:t>
            </a:r>
            <a:r>
              <a:rPr dirty="0" spc="-5"/>
              <a:t>-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/Relationships>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891057" y="2758859"/>
            <a:ext cx="5774385" cy="8477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0" i="0">
                <a:solidFill>
                  <a:schemeClr val="tx1"/>
                </a:solidFill>
                <a:latin typeface="HY헤드라인M"/>
                <a:cs typeface="HY헤드라인M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7825" y="2456561"/>
            <a:ext cx="6800850" cy="704926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2569210" y="9933051"/>
            <a:ext cx="2418080" cy="5340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377825" y="9933051"/>
            <a:ext cx="1737995" cy="5340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3585038" y="10002374"/>
            <a:ext cx="384810" cy="1517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000" b="0" i="0">
                <a:solidFill>
                  <a:schemeClr val="tx1"/>
                </a:solidFill>
                <a:latin typeface="굴림"/>
                <a:cs typeface="굴림"/>
              </a:defRPr>
            </a:lvl1pPr>
          </a:lstStyle>
          <a:p>
            <a:pPr marL="12700">
              <a:lnSpc>
                <a:spcPts val="1155"/>
              </a:lnSpc>
            </a:pPr>
            <a:r>
              <a:rPr dirty="0" spc="-5"/>
              <a:t>- </a:t>
            </a:r>
            <a:fld id="{81D60167-4931-47E6-BA6A-407CBD079E47}" type="slidenum">
              <a:rPr dirty="0" spc="-5"/>
              <a:t>#</a:t>
            </a:fld>
            <a:r>
              <a:rPr dirty="0" spc="-70"/>
              <a:t> </a:t>
            </a:r>
            <a:r>
              <a:rPr dirty="0" spc="-5"/>
              <a:t>-</a:t>
            </a:r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
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g"/><Relationship Id="rId3" Type="http://schemas.openxmlformats.org/officeDocument/2006/relationships/image" Target="../media/image3.jpg"/></Relationships>
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
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.png"/><Relationship Id="rId3" Type="http://schemas.openxmlformats.org/officeDocument/2006/relationships/image" Target="../media/image5.png"/><Relationship Id="rId4" Type="http://schemas.openxmlformats.org/officeDocument/2006/relationships/image" Target="../media/image6.png"/></Relationships>
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7.png"/><Relationship Id="rId3" Type="http://schemas.openxmlformats.org/officeDocument/2006/relationships/image" Target="../media/image8.jpg"/></Relationships>
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
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
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9.png"/><Relationship Id="rId3" Type="http://schemas.openxmlformats.org/officeDocument/2006/relationships/image" Target="../media/image10.png"/><Relationship Id="rId4" Type="http://schemas.openxmlformats.org/officeDocument/2006/relationships/image" Target="../media/image11.png"/><Relationship Id="rId5" Type="http://schemas.openxmlformats.org/officeDocument/2006/relationships/image" Target="../media/image12.png"/></Relationships>
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3.png"/><Relationship Id="rId3" Type="http://schemas.openxmlformats.org/officeDocument/2006/relationships/image" Target="../media/image14.png"/><Relationship Id="rId4" Type="http://schemas.openxmlformats.org/officeDocument/2006/relationships/image" Target="../media/image15.png"/></Relationships>
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6.png"/><Relationship Id="rId3" Type="http://schemas.openxmlformats.org/officeDocument/2006/relationships/image" Target="../media/image17.jpg"/><Relationship Id="rId4" Type="http://schemas.openxmlformats.org/officeDocument/2006/relationships/image" Target="../media/image18.jpg"/><Relationship Id="rId5" Type="http://schemas.openxmlformats.org/officeDocument/2006/relationships/image" Target="../media/image19.jpg"/><Relationship Id="rId6" Type="http://schemas.openxmlformats.org/officeDocument/2006/relationships/image" Target="../media/image20.jpg"/><Relationship Id="rId7" Type="http://schemas.openxmlformats.org/officeDocument/2006/relationships/image" Target="../media/image21.jpg"/><Relationship Id="rId8" Type="http://schemas.openxmlformats.org/officeDocument/2006/relationships/image" Target="../media/image22.jpg"/></Relationships>
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3.png"/><Relationship Id="rId3" Type="http://schemas.openxmlformats.org/officeDocument/2006/relationships/image" Target="../media/image24.png"/></Relationships>
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5.png"/></Relationships>
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
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
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
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6.png"/><Relationship Id="rId3" Type="http://schemas.openxmlformats.org/officeDocument/2006/relationships/image" Target="../media/image27.png"/></Relationships>
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
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8.png"/><Relationship Id="rId3" Type="http://schemas.openxmlformats.org/officeDocument/2006/relationships/image" Target="../media/image29.png"/></Relationships>
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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06238" y="2978689"/>
            <a:ext cx="6142990" cy="71056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49800"/>
              </a:lnSpc>
              <a:spcBef>
                <a:spcPts val="100"/>
              </a:spcBef>
            </a:pPr>
            <a:r>
              <a:rPr dirty="0" sz="1500" spc="-5">
                <a:latin typeface="한컴바탕"/>
                <a:cs typeface="한컴바탕"/>
              </a:rPr>
              <a:t>「</a:t>
            </a:r>
            <a:r>
              <a:rPr dirty="0" sz="1500" spc="-15">
                <a:latin typeface="한컴바탕"/>
                <a:cs typeface="한컴바탕"/>
              </a:rPr>
              <a:t>청렴옴부즈만</a:t>
            </a:r>
            <a:r>
              <a:rPr dirty="0" sz="1500" spc="80">
                <a:latin typeface="한컴바탕"/>
                <a:cs typeface="한컴바탕"/>
              </a:rPr>
              <a:t> </a:t>
            </a:r>
            <a:r>
              <a:rPr dirty="0" sz="1500" spc="-10">
                <a:latin typeface="한컴바탕"/>
                <a:cs typeface="한컴바탕"/>
              </a:rPr>
              <a:t>설치</a:t>
            </a:r>
            <a:r>
              <a:rPr dirty="0" sz="1500" spc="80">
                <a:latin typeface="한컴바탕"/>
                <a:cs typeface="한컴바탕"/>
              </a:rPr>
              <a:t> </a:t>
            </a:r>
            <a:r>
              <a:rPr dirty="0" sz="1500" spc="-5">
                <a:latin typeface="한컴바탕"/>
                <a:cs typeface="한컴바탕"/>
              </a:rPr>
              <a:t>및</a:t>
            </a:r>
            <a:r>
              <a:rPr dirty="0" sz="1500" spc="80">
                <a:latin typeface="한컴바탕"/>
                <a:cs typeface="한컴바탕"/>
              </a:rPr>
              <a:t> </a:t>
            </a:r>
            <a:r>
              <a:rPr dirty="0" sz="1500" spc="-15">
                <a:latin typeface="한컴바탕"/>
                <a:cs typeface="한컴바탕"/>
              </a:rPr>
              <a:t>운영지침</a:t>
            </a:r>
            <a:r>
              <a:rPr dirty="0" sz="1500" spc="-5">
                <a:latin typeface="한컴바탕"/>
                <a:cs typeface="한컴바탕"/>
              </a:rPr>
              <a:t>」</a:t>
            </a:r>
            <a:r>
              <a:rPr dirty="0" sz="1500" spc="-15">
                <a:latin typeface="한컴바탕"/>
                <a:cs typeface="한컴바탕"/>
              </a:rPr>
              <a:t>제8조에</a:t>
            </a:r>
            <a:r>
              <a:rPr dirty="0" sz="1500" spc="80">
                <a:latin typeface="한컴바탕"/>
                <a:cs typeface="한컴바탕"/>
              </a:rPr>
              <a:t> </a:t>
            </a:r>
            <a:r>
              <a:rPr dirty="0" sz="1500" spc="-5">
                <a:latin typeface="한컴바탕"/>
                <a:cs typeface="한컴바탕"/>
              </a:rPr>
              <a:t>따라</a:t>
            </a:r>
            <a:r>
              <a:rPr dirty="0" sz="1500" spc="80">
                <a:latin typeface="한컴바탕"/>
                <a:cs typeface="한컴바탕"/>
              </a:rPr>
              <a:t> </a:t>
            </a:r>
            <a:r>
              <a:rPr dirty="0" sz="1500" spc="-10">
                <a:latin typeface="한컴바탕"/>
                <a:cs typeface="한컴바탕"/>
              </a:rPr>
              <a:t>2016년</a:t>
            </a:r>
            <a:r>
              <a:rPr dirty="0" sz="1500" spc="80">
                <a:latin typeface="한컴바탕"/>
                <a:cs typeface="한컴바탕"/>
              </a:rPr>
              <a:t> </a:t>
            </a:r>
            <a:r>
              <a:rPr dirty="0" sz="1500" spc="-15">
                <a:latin typeface="한컴바탕"/>
                <a:cs typeface="한컴바탕"/>
              </a:rPr>
              <a:t>청렴옴부즈만  </a:t>
            </a:r>
            <a:r>
              <a:rPr dirty="0" sz="1500" spc="-5">
                <a:latin typeface="한컴바탕"/>
                <a:cs typeface="한컴바탕"/>
              </a:rPr>
              <a:t>활동보고서를 붙임과 같이</a:t>
            </a:r>
            <a:r>
              <a:rPr dirty="0" sz="1500" spc="-250">
                <a:latin typeface="한컴바탕"/>
                <a:cs typeface="한컴바탕"/>
              </a:rPr>
              <a:t> </a:t>
            </a:r>
            <a:r>
              <a:rPr dirty="0" sz="1500" spc="-5">
                <a:latin typeface="한컴바탕"/>
                <a:cs typeface="한컴바탕"/>
              </a:rPr>
              <a:t>제출합니다.</a:t>
            </a:r>
            <a:endParaRPr sz="1500">
              <a:latin typeface="한컴바탕"/>
              <a:cs typeface="한컴바탕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283377" y="5148020"/>
            <a:ext cx="1564005" cy="2540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500" spc="-5">
                <a:latin typeface="한컴바탕"/>
                <a:cs typeface="한컴바탕"/>
              </a:rPr>
              <a:t>2017년 3월</a:t>
            </a:r>
            <a:r>
              <a:rPr dirty="0" sz="1500" spc="-65">
                <a:latin typeface="한컴바탕"/>
                <a:cs typeface="한컴바탕"/>
              </a:rPr>
              <a:t> </a:t>
            </a:r>
            <a:r>
              <a:rPr dirty="0" sz="1500" spc="-5">
                <a:latin typeface="한컴바탕"/>
                <a:cs typeface="한컴바탕"/>
              </a:rPr>
              <a:t>31일</a:t>
            </a:r>
            <a:endParaRPr sz="1500">
              <a:latin typeface="한컴바탕"/>
              <a:cs typeface="한컴바탕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538545" y="6403947"/>
            <a:ext cx="2308860" cy="2423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just" marL="487680" marR="5080" indent="-475615">
              <a:lnSpc>
                <a:spcPct val="149800"/>
              </a:lnSpc>
              <a:spcBef>
                <a:spcPts val="100"/>
              </a:spcBef>
            </a:pPr>
            <a:r>
              <a:rPr dirty="0" sz="1500" spc="-5">
                <a:latin typeface="한컴바탕"/>
                <a:cs typeface="한컴바탕"/>
              </a:rPr>
              <a:t>대표 청렴옴부즈만 최○○  청렴옴부즈만 정○○  청렴옴부즈만 나○○  청렴옴부즈만 홍○○  청렴옴부즈만</a:t>
            </a:r>
            <a:r>
              <a:rPr dirty="0" sz="1500" spc="175">
                <a:latin typeface="한컴바탕"/>
                <a:cs typeface="한컴바탕"/>
              </a:rPr>
              <a:t> </a:t>
            </a:r>
            <a:r>
              <a:rPr dirty="0" sz="1500" spc="-5">
                <a:latin typeface="한컴바탕"/>
                <a:cs typeface="한컴바탕"/>
              </a:rPr>
              <a:t>송○○</a:t>
            </a:r>
            <a:endParaRPr sz="1500">
              <a:latin typeface="한컴바탕"/>
              <a:cs typeface="한컴바탕"/>
            </a:endParaRPr>
          </a:p>
          <a:p>
            <a:pPr>
              <a:lnSpc>
                <a:spcPct val="100000"/>
              </a:lnSpc>
            </a:pPr>
            <a:endParaRPr sz="15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1600">
              <a:latin typeface="Times New Roman"/>
              <a:cs typeface="Times New Roman"/>
            </a:endParaRPr>
          </a:p>
          <a:p>
            <a:pPr marL="297180">
              <a:lnSpc>
                <a:spcPct val="100000"/>
              </a:lnSpc>
            </a:pPr>
            <a:r>
              <a:rPr dirty="0" sz="1500" spc="-5">
                <a:latin typeface="한컴바탕"/>
                <a:cs typeface="한컴바탕"/>
              </a:rPr>
              <a:t>사회보장정보원장</a:t>
            </a:r>
            <a:r>
              <a:rPr dirty="0" sz="1500" spc="175">
                <a:latin typeface="한컴바탕"/>
                <a:cs typeface="한컴바탕"/>
              </a:rPr>
              <a:t> </a:t>
            </a:r>
            <a:r>
              <a:rPr dirty="0" sz="1500" spc="-5">
                <a:latin typeface="한컴바탕"/>
                <a:cs typeface="한컴바탕"/>
              </a:rPr>
              <a:t>귀하</a:t>
            </a:r>
            <a:endParaRPr sz="1500">
              <a:latin typeface="한컴바탕"/>
              <a:cs typeface="한컴바탕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91057" y="2758859"/>
            <a:ext cx="5773420" cy="847725"/>
          </a:xfrm>
          <a:prstGeom prst="rect"/>
          <a:solidFill>
            <a:srgbClr val="E8FFFF"/>
          </a:solidFill>
        </p:spPr>
        <p:txBody>
          <a:bodyPr wrap="square" lIns="0" tIns="257175" rIns="0" bIns="0" rtlCol="0" vert="horz">
            <a:spAutoFit/>
          </a:bodyPr>
          <a:lstStyle/>
          <a:p>
            <a:pPr marL="161290">
              <a:lnSpc>
                <a:spcPct val="100000"/>
              </a:lnSpc>
              <a:spcBef>
                <a:spcPts val="2025"/>
              </a:spcBef>
              <a:tabLst>
                <a:tab pos="1522730" algn="l"/>
                <a:tab pos="3833495" algn="l"/>
              </a:tabLst>
            </a:pPr>
            <a:r>
              <a:rPr dirty="0" spc="-5"/>
              <a:t>2016년	청렴옴부즈만	활동보고서</a:t>
            </a:r>
          </a:p>
        </p:txBody>
      </p:sp>
      <p:sp>
        <p:nvSpPr>
          <p:cNvPr id="3" name="object 3"/>
          <p:cNvSpPr/>
          <p:nvPr/>
        </p:nvSpPr>
        <p:spPr>
          <a:xfrm>
            <a:off x="865162" y="2717368"/>
            <a:ext cx="5826760" cy="0"/>
          </a:xfrm>
          <a:custGeom>
            <a:avLst/>
            <a:gdLst/>
            <a:ahLst/>
            <a:cxnLst/>
            <a:rect l="l" t="t" r="r" b="b"/>
            <a:pathLst>
              <a:path w="5826759" h="0">
                <a:moveTo>
                  <a:pt x="0" y="0"/>
                </a:moveTo>
                <a:lnTo>
                  <a:pt x="5826175" y="0"/>
                </a:lnTo>
              </a:path>
            </a:pathLst>
          </a:custGeom>
          <a:ln w="53314">
            <a:solidFill>
              <a:srgbClr val="0080B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865162" y="3778440"/>
            <a:ext cx="5826760" cy="0"/>
          </a:xfrm>
          <a:custGeom>
            <a:avLst/>
            <a:gdLst/>
            <a:ahLst/>
            <a:cxnLst/>
            <a:rect l="l" t="t" r="r" b="b"/>
            <a:pathLst>
              <a:path w="5826759" h="0">
                <a:moveTo>
                  <a:pt x="0" y="0"/>
                </a:moveTo>
                <a:lnTo>
                  <a:pt x="5826175" y="0"/>
                </a:lnTo>
              </a:path>
            </a:pathLst>
          </a:custGeom>
          <a:ln w="108140">
            <a:solidFill>
              <a:srgbClr val="0080B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3007754" y="5609287"/>
            <a:ext cx="1539240" cy="3308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805815" algn="l"/>
              </a:tabLst>
            </a:pPr>
            <a:r>
              <a:rPr dirty="0" sz="2000" spc="-5">
                <a:latin typeface="한컴바탕"/>
                <a:cs typeface="한컴바탕"/>
              </a:rPr>
              <a:t>2017.	</a:t>
            </a:r>
            <a:r>
              <a:rPr dirty="0" sz="2000">
                <a:latin typeface="한컴바탕"/>
                <a:cs typeface="한컴바탕"/>
              </a:rPr>
              <a:t>3.</a:t>
            </a:r>
            <a:r>
              <a:rPr dirty="0" sz="2000" spc="250">
                <a:latin typeface="한컴바탕"/>
                <a:cs typeface="한컴바탕"/>
              </a:rPr>
              <a:t> </a:t>
            </a:r>
            <a:r>
              <a:rPr dirty="0" sz="2000" spc="-5">
                <a:latin typeface="한컴바탕"/>
                <a:cs typeface="한컴바탕"/>
              </a:rPr>
              <a:t>31.</a:t>
            </a:r>
            <a:endParaRPr sz="2000">
              <a:latin typeface="한컴바탕"/>
              <a:cs typeface="한컴바탕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2239576" y="8652897"/>
            <a:ext cx="966716" cy="53666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3486556" y="8720811"/>
            <a:ext cx="1815426" cy="31773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 txBox="1"/>
          <p:nvPr/>
        </p:nvSpPr>
        <p:spPr>
          <a:xfrm>
            <a:off x="3481462" y="9020843"/>
            <a:ext cx="1856739" cy="2997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800" spc="-100">
                <a:solidFill>
                  <a:srgbClr val="5C5C5C"/>
                </a:solidFill>
                <a:latin typeface="HY견고딕"/>
                <a:cs typeface="HY견고딕"/>
              </a:rPr>
              <a:t>청</a:t>
            </a:r>
            <a:r>
              <a:rPr dirty="0" sz="1800" spc="215">
                <a:solidFill>
                  <a:srgbClr val="5C5C5C"/>
                </a:solidFill>
                <a:latin typeface="HY견고딕"/>
                <a:cs typeface="HY견고딕"/>
              </a:rPr>
              <a:t> </a:t>
            </a:r>
            <a:r>
              <a:rPr dirty="0" sz="1800" spc="-100">
                <a:solidFill>
                  <a:srgbClr val="5C5C5C"/>
                </a:solidFill>
                <a:latin typeface="HY견고딕"/>
                <a:cs typeface="HY견고딕"/>
              </a:rPr>
              <a:t>렴</a:t>
            </a:r>
            <a:r>
              <a:rPr dirty="0" sz="1800" spc="215">
                <a:solidFill>
                  <a:srgbClr val="5C5C5C"/>
                </a:solidFill>
                <a:latin typeface="HY견고딕"/>
                <a:cs typeface="HY견고딕"/>
              </a:rPr>
              <a:t> </a:t>
            </a:r>
            <a:r>
              <a:rPr dirty="0" sz="1800" spc="-100">
                <a:solidFill>
                  <a:srgbClr val="5C5C5C"/>
                </a:solidFill>
                <a:latin typeface="HY견고딕"/>
                <a:cs typeface="HY견고딕"/>
              </a:rPr>
              <a:t>옴</a:t>
            </a:r>
            <a:r>
              <a:rPr dirty="0" sz="1800" spc="215">
                <a:solidFill>
                  <a:srgbClr val="5C5C5C"/>
                </a:solidFill>
                <a:latin typeface="HY견고딕"/>
                <a:cs typeface="HY견고딕"/>
              </a:rPr>
              <a:t> </a:t>
            </a:r>
            <a:r>
              <a:rPr dirty="0" sz="1800" spc="-100">
                <a:solidFill>
                  <a:srgbClr val="5C5C5C"/>
                </a:solidFill>
                <a:latin typeface="HY견고딕"/>
                <a:cs typeface="HY견고딕"/>
              </a:rPr>
              <a:t>부</a:t>
            </a:r>
            <a:r>
              <a:rPr dirty="0" sz="1800" spc="215">
                <a:solidFill>
                  <a:srgbClr val="5C5C5C"/>
                </a:solidFill>
                <a:latin typeface="HY견고딕"/>
                <a:cs typeface="HY견고딕"/>
              </a:rPr>
              <a:t> </a:t>
            </a:r>
            <a:r>
              <a:rPr dirty="0" sz="1800" spc="-100">
                <a:solidFill>
                  <a:srgbClr val="5C5C5C"/>
                </a:solidFill>
                <a:latin typeface="HY견고딕"/>
                <a:cs typeface="HY견고딕"/>
              </a:rPr>
              <a:t>즈</a:t>
            </a:r>
            <a:r>
              <a:rPr dirty="0" sz="1800" spc="215">
                <a:solidFill>
                  <a:srgbClr val="5C5C5C"/>
                </a:solidFill>
                <a:latin typeface="HY견고딕"/>
                <a:cs typeface="HY견고딕"/>
              </a:rPr>
              <a:t> </a:t>
            </a:r>
            <a:r>
              <a:rPr dirty="0" sz="1800" spc="-100">
                <a:solidFill>
                  <a:srgbClr val="5C5C5C"/>
                </a:solidFill>
                <a:latin typeface="HY견고딕"/>
                <a:cs typeface="HY견고딕"/>
              </a:rPr>
              <a:t>만</a:t>
            </a:r>
            <a:endParaRPr sz="1800">
              <a:latin typeface="HY견고딕"/>
              <a:cs typeface="HY견고딕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761526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524BAC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/>
          <p:nvPr/>
        </p:nvSpPr>
        <p:spPr>
          <a:xfrm>
            <a:off x="2761526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524DAC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2761526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524DAC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2761526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534EAC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2760764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534EAE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2760002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534EAE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2760002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534FAE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2760002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534FAE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2759240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5350A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2758478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5452A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2758478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5452A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2758478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5453A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2757716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5653B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2756954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5653B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2756954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5654B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2756954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5754B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2756192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5756B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2755430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5757B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2755430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5857B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2755430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5858B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2754668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5858B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/>
          <p:nvPr/>
        </p:nvSpPr>
        <p:spPr>
          <a:xfrm>
            <a:off x="2753906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5858B1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4" name="object 24"/>
          <p:cNvSpPr/>
          <p:nvPr/>
        </p:nvSpPr>
        <p:spPr>
          <a:xfrm>
            <a:off x="2753906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5859B1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5" name="object 25"/>
          <p:cNvSpPr/>
          <p:nvPr/>
        </p:nvSpPr>
        <p:spPr>
          <a:xfrm>
            <a:off x="2753906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5859B1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6" name="object 26"/>
          <p:cNvSpPr/>
          <p:nvPr/>
        </p:nvSpPr>
        <p:spPr>
          <a:xfrm>
            <a:off x="2753144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595BB1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7" name="object 27"/>
          <p:cNvSpPr/>
          <p:nvPr/>
        </p:nvSpPr>
        <p:spPr>
          <a:xfrm>
            <a:off x="2752382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595BB3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8" name="object 28"/>
          <p:cNvSpPr/>
          <p:nvPr/>
        </p:nvSpPr>
        <p:spPr>
          <a:xfrm>
            <a:off x="2752382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595CB3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9" name="object 29"/>
          <p:cNvSpPr/>
          <p:nvPr/>
        </p:nvSpPr>
        <p:spPr>
          <a:xfrm>
            <a:off x="2752382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5B5CB3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0" name="object 30"/>
          <p:cNvSpPr/>
          <p:nvPr/>
        </p:nvSpPr>
        <p:spPr>
          <a:xfrm>
            <a:off x="2751626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5B5CB3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1" name="object 31"/>
          <p:cNvSpPr/>
          <p:nvPr/>
        </p:nvSpPr>
        <p:spPr>
          <a:xfrm>
            <a:off x="2750870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5B5DB3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2" name="object 32"/>
          <p:cNvSpPr/>
          <p:nvPr/>
        </p:nvSpPr>
        <p:spPr>
          <a:xfrm>
            <a:off x="2750870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5C5EB4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3" name="object 33"/>
          <p:cNvSpPr/>
          <p:nvPr/>
        </p:nvSpPr>
        <p:spPr>
          <a:xfrm>
            <a:off x="2750870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5C5EB4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4" name="object 34"/>
          <p:cNvSpPr/>
          <p:nvPr/>
        </p:nvSpPr>
        <p:spPr>
          <a:xfrm>
            <a:off x="2750108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5C60B4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5" name="object 35"/>
          <p:cNvSpPr/>
          <p:nvPr/>
        </p:nvSpPr>
        <p:spPr>
          <a:xfrm>
            <a:off x="2749346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5C60B4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6" name="object 36"/>
          <p:cNvSpPr/>
          <p:nvPr/>
        </p:nvSpPr>
        <p:spPr>
          <a:xfrm>
            <a:off x="2749346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5C61B4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7" name="object 37"/>
          <p:cNvSpPr/>
          <p:nvPr/>
        </p:nvSpPr>
        <p:spPr>
          <a:xfrm>
            <a:off x="2749346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5C61B4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8" name="object 38"/>
          <p:cNvSpPr/>
          <p:nvPr/>
        </p:nvSpPr>
        <p:spPr>
          <a:xfrm>
            <a:off x="2748584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5D61B4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9" name="object 39"/>
          <p:cNvSpPr/>
          <p:nvPr/>
        </p:nvSpPr>
        <p:spPr>
          <a:xfrm>
            <a:off x="2747822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5D62B4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0" name="object 40"/>
          <p:cNvSpPr/>
          <p:nvPr/>
        </p:nvSpPr>
        <p:spPr>
          <a:xfrm>
            <a:off x="2747822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5D62B5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1" name="object 41"/>
          <p:cNvSpPr/>
          <p:nvPr/>
        </p:nvSpPr>
        <p:spPr>
          <a:xfrm>
            <a:off x="2747822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5E64B5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2" name="object 42"/>
          <p:cNvSpPr/>
          <p:nvPr/>
        </p:nvSpPr>
        <p:spPr>
          <a:xfrm>
            <a:off x="2747060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5E65B5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3" name="object 43"/>
          <p:cNvSpPr/>
          <p:nvPr/>
        </p:nvSpPr>
        <p:spPr>
          <a:xfrm>
            <a:off x="2746298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5E65B5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4" name="object 44"/>
          <p:cNvSpPr/>
          <p:nvPr/>
        </p:nvSpPr>
        <p:spPr>
          <a:xfrm>
            <a:off x="2746298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6066B5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5" name="object 45"/>
          <p:cNvSpPr/>
          <p:nvPr/>
        </p:nvSpPr>
        <p:spPr>
          <a:xfrm>
            <a:off x="2746298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6066B6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6" name="object 46"/>
          <p:cNvSpPr/>
          <p:nvPr/>
        </p:nvSpPr>
        <p:spPr>
          <a:xfrm>
            <a:off x="2745536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6066B6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7" name="object 47"/>
          <p:cNvSpPr/>
          <p:nvPr/>
        </p:nvSpPr>
        <p:spPr>
          <a:xfrm>
            <a:off x="2744774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6167B6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8" name="object 48"/>
          <p:cNvSpPr/>
          <p:nvPr/>
        </p:nvSpPr>
        <p:spPr>
          <a:xfrm>
            <a:off x="2744774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6167B6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9" name="object 49"/>
          <p:cNvSpPr/>
          <p:nvPr/>
        </p:nvSpPr>
        <p:spPr>
          <a:xfrm>
            <a:off x="2744774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6169B8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0" name="object 50"/>
          <p:cNvSpPr/>
          <p:nvPr/>
        </p:nvSpPr>
        <p:spPr>
          <a:xfrm>
            <a:off x="2744012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616AB8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1" name="object 51"/>
          <p:cNvSpPr/>
          <p:nvPr/>
        </p:nvSpPr>
        <p:spPr>
          <a:xfrm>
            <a:off x="2743250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616AB8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2" name="object 52"/>
          <p:cNvSpPr/>
          <p:nvPr/>
        </p:nvSpPr>
        <p:spPr>
          <a:xfrm>
            <a:off x="2743250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616AB8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3" name="object 53"/>
          <p:cNvSpPr/>
          <p:nvPr/>
        </p:nvSpPr>
        <p:spPr>
          <a:xfrm>
            <a:off x="2743250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626AB9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4" name="object 54"/>
          <p:cNvSpPr/>
          <p:nvPr/>
        </p:nvSpPr>
        <p:spPr>
          <a:xfrm>
            <a:off x="2742488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626BB9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5" name="object 55"/>
          <p:cNvSpPr/>
          <p:nvPr/>
        </p:nvSpPr>
        <p:spPr>
          <a:xfrm>
            <a:off x="2741726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626DB9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6" name="object 56"/>
          <p:cNvSpPr/>
          <p:nvPr/>
        </p:nvSpPr>
        <p:spPr>
          <a:xfrm>
            <a:off x="2741726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646DB9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7" name="object 57"/>
          <p:cNvSpPr/>
          <p:nvPr/>
        </p:nvSpPr>
        <p:spPr>
          <a:xfrm>
            <a:off x="2741726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646EB9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8" name="object 58"/>
          <p:cNvSpPr/>
          <p:nvPr/>
        </p:nvSpPr>
        <p:spPr>
          <a:xfrm>
            <a:off x="2740964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646FB9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9" name="object 59"/>
          <p:cNvSpPr/>
          <p:nvPr/>
        </p:nvSpPr>
        <p:spPr>
          <a:xfrm>
            <a:off x="2740202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656FB9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0" name="object 60"/>
          <p:cNvSpPr/>
          <p:nvPr/>
        </p:nvSpPr>
        <p:spPr>
          <a:xfrm>
            <a:off x="2740202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656FB9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1" name="object 61"/>
          <p:cNvSpPr/>
          <p:nvPr/>
        </p:nvSpPr>
        <p:spPr>
          <a:xfrm>
            <a:off x="2740202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656FB9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2" name="object 62"/>
          <p:cNvSpPr/>
          <p:nvPr/>
        </p:nvSpPr>
        <p:spPr>
          <a:xfrm>
            <a:off x="2739440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6670BA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3" name="object 63"/>
          <p:cNvSpPr/>
          <p:nvPr/>
        </p:nvSpPr>
        <p:spPr>
          <a:xfrm>
            <a:off x="2738678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6672BA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4" name="object 64"/>
          <p:cNvSpPr/>
          <p:nvPr/>
        </p:nvSpPr>
        <p:spPr>
          <a:xfrm>
            <a:off x="2738678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6672BA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5" name="object 65"/>
          <p:cNvSpPr/>
          <p:nvPr/>
        </p:nvSpPr>
        <p:spPr>
          <a:xfrm>
            <a:off x="2738678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6673BA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6" name="object 66"/>
          <p:cNvSpPr/>
          <p:nvPr/>
        </p:nvSpPr>
        <p:spPr>
          <a:xfrm>
            <a:off x="2737916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6673BC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7" name="object 67"/>
          <p:cNvSpPr/>
          <p:nvPr/>
        </p:nvSpPr>
        <p:spPr>
          <a:xfrm>
            <a:off x="2737154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6673BC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8" name="object 68"/>
          <p:cNvSpPr/>
          <p:nvPr/>
        </p:nvSpPr>
        <p:spPr>
          <a:xfrm>
            <a:off x="2737154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6774BC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9" name="object 69"/>
          <p:cNvSpPr/>
          <p:nvPr/>
        </p:nvSpPr>
        <p:spPr>
          <a:xfrm>
            <a:off x="2737154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6774BC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0" name="object 70"/>
          <p:cNvSpPr/>
          <p:nvPr/>
        </p:nvSpPr>
        <p:spPr>
          <a:xfrm>
            <a:off x="2736392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6775BD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1" name="object 71"/>
          <p:cNvSpPr/>
          <p:nvPr/>
        </p:nvSpPr>
        <p:spPr>
          <a:xfrm>
            <a:off x="2735630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6975BD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2" name="object 72"/>
          <p:cNvSpPr/>
          <p:nvPr/>
        </p:nvSpPr>
        <p:spPr>
          <a:xfrm>
            <a:off x="2735630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6977BD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3" name="object 73"/>
          <p:cNvSpPr/>
          <p:nvPr/>
        </p:nvSpPr>
        <p:spPr>
          <a:xfrm>
            <a:off x="2735630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6978BD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4" name="object 74"/>
          <p:cNvSpPr/>
          <p:nvPr/>
        </p:nvSpPr>
        <p:spPr>
          <a:xfrm>
            <a:off x="2734868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6A78BD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5" name="object 75"/>
          <p:cNvSpPr/>
          <p:nvPr/>
        </p:nvSpPr>
        <p:spPr>
          <a:xfrm>
            <a:off x="2734106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6A78BE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6" name="object 76"/>
          <p:cNvSpPr/>
          <p:nvPr/>
        </p:nvSpPr>
        <p:spPr>
          <a:xfrm>
            <a:off x="2734106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6A79BE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7" name="object 77"/>
          <p:cNvSpPr/>
          <p:nvPr/>
        </p:nvSpPr>
        <p:spPr>
          <a:xfrm>
            <a:off x="2734106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6A79BE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8" name="object 78"/>
          <p:cNvSpPr/>
          <p:nvPr/>
        </p:nvSpPr>
        <p:spPr>
          <a:xfrm>
            <a:off x="2733344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6A7BBE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9" name="object 79"/>
          <p:cNvSpPr/>
          <p:nvPr/>
        </p:nvSpPr>
        <p:spPr>
          <a:xfrm>
            <a:off x="2732582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6A7BBE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0" name="object 80"/>
          <p:cNvSpPr/>
          <p:nvPr/>
        </p:nvSpPr>
        <p:spPr>
          <a:xfrm>
            <a:off x="2732582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6B7CBE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1" name="object 81"/>
          <p:cNvSpPr/>
          <p:nvPr/>
        </p:nvSpPr>
        <p:spPr>
          <a:xfrm>
            <a:off x="2732582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6B7DBE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2" name="object 82"/>
          <p:cNvSpPr/>
          <p:nvPr/>
        </p:nvSpPr>
        <p:spPr>
          <a:xfrm>
            <a:off x="2731820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6B7DBE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3" name="object 83"/>
          <p:cNvSpPr/>
          <p:nvPr/>
        </p:nvSpPr>
        <p:spPr>
          <a:xfrm>
            <a:off x="2731058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6D7DB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4" name="object 84"/>
          <p:cNvSpPr/>
          <p:nvPr/>
        </p:nvSpPr>
        <p:spPr>
          <a:xfrm>
            <a:off x="2731058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6D7DB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5" name="object 85"/>
          <p:cNvSpPr/>
          <p:nvPr/>
        </p:nvSpPr>
        <p:spPr>
          <a:xfrm>
            <a:off x="2731058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6D7EB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6" name="object 86"/>
          <p:cNvSpPr/>
          <p:nvPr/>
        </p:nvSpPr>
        <p:spPr>
          <a:xfrm>
            <a:off x="2730296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6E80B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7" name="object 87"/>
          <p:cNvSpPr/>
          <p:nvPr/>
        </p:nvSpPr>
        <p:spPr>
          <a:xfrm>
            <a:off x="2729534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6E80B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8" name="object 88"/>
          <p:cNvSpPr/>
          <p:nvPr/>
        </p:nvSpPr>
        <p:spPr>
          <a:xfrm>
            <a:off x="2729534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6E81C1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9" name="object 89"/>
          <p:cNvSpPr/>
          <p:nvPr/>
        </p:nvSpPr>
        <p:spPr>
          <a:xfrm>
            <a:off x="2729534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6F81C1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0" name="object 90"/>
          <p:cNvSpPr/>
          <p:nvPr/>
        </p:nvSpPr>
        <p:spPr>
          <a:xfrm>
            <a:off x="2728772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6F81C1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1" name="object 91"/>
          <p:cNvSpPr/>
          <p:nvPr/>
        </p:nvSpPr>
        <p:spPr>
          <a:xfrm>
            <a:off x="2728010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6F82C1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2" name="object 92"/>
          <p:cNvSpPr/>
          <p:nvPr/>
        </p:nvSpPr>
        <p:spPr>
          <a:xfrm>
            <a:off x="2728010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6F82C2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3" name="object 93"/>
          <p:cNvSpPr/>
          <p:nvPr/>
        </p:nvSpPr>
        <p:spPr>
          <a:xfrm>
            <a:off x="2728010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6F83C2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4" name="object 94"/>
          <p:cNvSpPr/>
          <p:nvPr/>
        </p:nvSpPr>
        <p:spPr>
          <a:xfrm>
            <a:off x="2727255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6F85C2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5" name="object 95"/>
          <p:cNvSpPr/>
          <p:nvPr/>
        </p:nvSpPr>
        <p:spPr>
          <a:xfrm>
            <a:off x="2726499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7085C2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6" name="object 96"/>
          <p:cNvSpPr/>
          <p:nvPr/>
        </p:nvSpPr>
        <p:spPr>
          <a:xfrm>
            <a:off x="2726499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7086C2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7" name="object 97"/>
          <p:cNvSpPr/>
          <p:nvPr/>
        </p:nvSpPr>
        <p:spPr>
          <a:xfrm>
            <a:off x="2726499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7086C2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8" name="object 98"/>
          <p:cNvSpPr/>
          <p:nvPr/>
        </p:nvSpPr>
        <p:spPr>
          <a:xfrm>
            <a:off x="2725737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7286C2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9" name="object 99"/>
          <p:cNvSpPr/>
          <p:nvPr/>
        </p:nvSpPr>
        <p:spPr>
          <a:xfrm>
            <a:off x="2724975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7287C2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0" name="object 100"/>
          <p:cNvSpPr/>
          <p:nvPr/>
        </p:nvSpPr>
        <p:spPr>
          <a:xfrm>
            <a:off x="2724975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7287C2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1" name="object 101"/>
          <p:cNvSpPr/>
          <p:nvPr/>
        </p:nvSpPr>
        <p:spPr>
          <a:xfrm>
            <a:off x="2724975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7389C3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2" name="object 102"/>
          <p:cNvSpPr/>
          <p:nvPr/>
        </p:nvSpPr>
        <p:spPr>
          <a:xfrm>
            <a:off x="2724213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738AC3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3" name="object 103"/>
          <p:cNvSpPr/>
          <p:nvPr/>
        </p:nvSpPr>
        <p:spPr>
          <a:xfrm>
            <a:off x="2723451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738AC3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4" name="object 104"/>
          <p:cNvSpPr/>
          <p:nvPr/>
        </p:nvSpPr>
        <p:spPr>
          <a:xfrm>
            <a:off x="2723451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738BC3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5" name="object 105"/>
          <p:cNvSpPr/>
          <p:nvPr/>
        </p:nvSpPr>
        <p:spPr>
          <a:xfrm>
            <a:off x="2723451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738BC4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6" name="object 106"/>
          <p:cNvSpPr/>
          <p:nvPr/>
        </p:nvSpPr>
        <p:spPr>
          <a:xfrm>
            <a:off x="2722689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738BC4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7" name="object 107"/>
          <p:cNvSpPr/>
          <p:nvPr/>
        </p:nvSpPr>
        <p:spPr>
          <a:xfrm>
            <a:off x="2721927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748CC4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8" name="object 108"/>
          <p:cNvSpPr/>
          <p:nvPr/>
        </p:nvSpPr>
        <p:spPr>
          <a:xfrm>
            <a:off x="2721927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748CC4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9" name="object 109"/>
          <p:cNvSpPr/>
          <p:nvPr/>
        </p:nvSpPr>
        <p:spPr>
          <a:xfrm>
            <a:off x="2721927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748EC6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0" name="object 110"/>
          <p:cNvSpPr/>
          <p:nvPr/>
        </p:nvSpPr>
        <p:spPr>
          <a:xfrm>
            <a:off x="2721165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758EC6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1" name="object 111"/>
          <p:cNvSpPr/>
          <p:nvPr/>
        </p:nvSpPr>
        <p:spPr>
          <a:xfrm>
            <a:off x="2720403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758FC6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2" name="object 112"/>
          <p:cNvSpPr/>
          <p:nvPr/>
        </p:nvSpPr>
        <p:spPr>
          <a:xfrm>
            <a:off x="2720403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758FC6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3" name="object 113"/>
          <p:cNvSpPr/>
          <p:nvPr/>
        </p:nvSpPr>
        <p:spPr>
          <a:xfrm>
            <a:off x="2720403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778FC7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4" name="object 114"/>
          <p:cNvSpPr/>
          <p:nvPr/>
        </p:nvSpPr>
        <p:spPr>
          <a:xfrm>
            <a:off x="2719641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7790C7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5" name="object 115"/>
          <p:cNvSpPr/>
          <p:nvPr/>
        </p:nvSpPr>
        <p:spPr>
          <a:xfrm>
            <a:off x="2718879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7791C7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6" name="object 116"/>
          <p:cNvSpPr/>
          <p:nvPr/>
        </p:nvSpPr>
        <p:spPr>
          <a:xfrm>
            <a:off x="2718879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7891C7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7" name="object 117"/>
          <p:cNvSpPr/>
          <p:nvPr/>
        </p:nvSpPr>
        <p:spPr>
          <a:xfrm>
            <a:off x="2718879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7893C7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8" name="object 118"/>
          <p:cNvSpPr/>
          <p:nvPr/>
        </p:nvSpPr>
        <p:spPr>
          <a:xfrm>
            <a:off x="2718117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7893C7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9" name="object 119"/>
          <p:cNvSpPr/>
          <p:nvPr/>
        </p:nvSpPr>
        <p:spPr>
          <a:xfrm>
            <a:off x="2717355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7894C7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0" name="object 120"/>
          <p:cNvSpPr/>
          <p:nvPr/>
        </p:nvSpPr>
        <p:spPr>
          <a:xfrm>
            <a:off x="2717355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7894C7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1" name="object 121"/>
          <p:cNvSpPr/>
          <p:nvPr/>
        </p:nvSpPr>
        <p:spPr>
          <a:xfrm>
            <a:off x="2717355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7894C7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2" name="object 122"/>
          <p:cNvSpPr/>
          <p:nvPr/>
        </p:nvSpPr>
        <p:spPr>
          <a:xfrm>
            <a:off x="2716593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7995C8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3" name="object 123"/>
          <p:cNvSpPr/>
          <p:nvPr/>
        </p:nvSpPr>
        <p:spPr>
          <a:xfrm>
            <a:off x="2715831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7995C8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4" name="object 124"/>
          <p:cNvSpPr/>
          <p:nvPr/>
        </p:nvSpPr>
        <p:spPr>
          <a:xfrm>
            <a:off x="2715831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7997C8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5" name="object 125"/>
          <p:cNvSpPr/>
          <p:nvPr/>
        </p:nvSpPr>
        <p:spPr>
          <a:xfrm>
            <a:off x="2715831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7B98C8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6" name="object 126"/>
          <p:cNvSpPr/>
          <p:nvPr/>
        </p:nvSpPr>
        <p:spPr>
          <a:xfrm>
            <a:off x="2715069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7B98CA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7" name="object 127"/>
          <p:cNvSpPr/>
          <p:nvPr/>
        </p:nvSpPr>
        <p:spPr>
          <a:xfrm>
            <a:off x="2714307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7B99CA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8" name="object 128"/>
          <p:cNvSpPr/>
          <p:nvPr/>
        </p:nvSpPr>
        <p:spPr>
          <a:xfrm>
            <a:off x="2714307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7B99CA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9" name="object 129"/>
          <p:cNvSpPr/>
          <p:nvPr/>
        </p:nvSpPr>
        <p:spPr>
          <a:xfrm>
            <a:off x="2713545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7B99CA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0" name="object 130"/>
          <p:cNvSpPr/>
          <p:nvPr/>
        </p:nvSpPr>
        <p:spPr>
          <a:xfrm>
            <a:off x="2712021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7C99CA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1" name="object 131"/>
          <p:cNvSpPr/>
          <p:nvPr/>
        </p:nvSpPr>
        <p:spPr>
          <a:xfrm>
            <a:off x="2709735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7C9ACA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2" name="object 132"/>
          <p:cNvSpPr/>
          <p:nvPr/>
        </p:nvSpPr>
        <p:spPr>
          <a:xfrm>
            <a:off x="2707449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7C9ACB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3" name="object 133"/>
          <p:cNvSpPr/>
          <p:nvPr/>
        </p:nvSpPr>
        <p:spPr>
          <a:xfrm>
            <a:off x="2705925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7D9CCB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4" name="object 134"/>
          <p:cNvSpPr/>
          <p:nvPr/>
        </p:nvSpPr>
        <p:spPr>
          <a:xfrm>
            <a:off x="2703645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7D9DCB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5" name="object 135"/>
          <p:cNvSpPr/>
          <p:nvPr/>
        </p:nvSpPr>
        <p:spPr>
          <a:xfrm>
            <a:off x="2701366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7D9DCB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6" name="object 136"/>
          <p:cNvSpPr/>
          <p:nvPr/>
        </p:nvSpPr>
        <p:spPr>
          <a:xfrm>
            <a:off x="2699080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7D9DCC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7" name="object 137"/>
          <p:cNvSpPr/>
          <p:nvPr/>
        </p:nvSpPr>
        <p:spPr>
          <a:xfrm>
            <a:off x="2696794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7D9DCC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8" name="object 138"/>
          <p:cNvSpPr/>
          <p:nvPr/>
        </p:nvSpPr>
        <p:spPr>
          <a:xfrm>
            <a:off x="2694508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7D9ECC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9" name="object 139"/>
          <p:cNvSpPr/>
          <p:nvPr/>
        </p:nvSpPr>
        <p:spPr>
          <a:xfrm>
            <a:off x="2692222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7EA0CC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0" name="object 140"/>
          <p:cNvSpPr/>
          <p:nvPr/>
        </p:nvSpPr>
        <p:spPr>
          <a:xfrm>
            <a:off x="2689936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7EA0CC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1" name="object 141"/>
          <p:cNvSpPr/>
          <p:nvPr/>
        </p:nvSpPr>
        <p:spPr>
          <a:xfrm>
            <a:off x="2687650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7EA1CC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2" name="object 142"/>
          <p:cNvSpPr/>
          <p:nvPr/>
        </p:nvSpPr>
        <p:spPr>
          <a:xfrm>
            <a:off x="2686126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80A1CC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3" name="object 143"/>
          <p:cNvSpPr/>
          <p:nvPr/>
        </p:nvSpPr>
        <p:spPr>
          <a:xfrm>
            <a:off x="2683840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80A2CC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4" name="object 144"/>
          <p:cNvSpPr/>
          <p:nvPr/>
        </p:nvSpPr>
        <p:spPr>
          <a:xfrm>
            <a:off x="2681554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80A2CC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5" name="object 145"/>
          <p:cNvSpPr/>
          <p:nvPr/>
        </p:nvSpPr>
        <p:spPr>
          <a:xfrm>
            <a:off x="2679274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81A2CD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6" name="object 146"/>
          <p:cNvSpPr/>
          <p:nvPr/>
        </p:nvSpPr>
        <p:spPr>
          <a:xfrm>
            <a:off x="2676994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81A3CD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7" name="object 147"/>
          <p:cNvSpPr/>
          <p:nvPr/>
        </p:nvSpPr>
        <p:spPr>
          <a:xfrm>
            <a:off x="2674708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81A5CD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8" name="object 148"/>
          <p:cNvSpPr/>
          <p:nvPr/>
        </p:nvSpPr>
        <p:spPr>
          <a:xfrm>
            <a:off x="2672422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81A5CD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9" name="object 149"/>
          <p:cNvSpPr/>
          <p:nvPr/>
        </p:nvSpPr>
        <p:spPr>
          <a:xfrm>
            <a:off x="2670898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81A6C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0" name="object 150"/>
          <p:cNvSpPr/>
          <p:nvPr/>
        </p:nvSpPr>
        <p:spPr>
          <a:xfrm>
            <a:off x="2668612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81A6C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1" name="object 151"/>
          <p:cNvSpPr/>
          <p:nvPr/>
        </p:nvSpPr>
        <p:spPr>
          <a:xfrm>
            <a:off x="2666326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82A6C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2" name="object 152"/>
          <p:cNvSpPr/>
          <p:nvPr/>
        </p:nvSpPr>
        <p:spPr>
          <a:xfrm>
            <a:off x="2664040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82A7C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3" name="object 153"/>
          <p:cNvSpPr/>
          <p:nvPr/>
        </p:nvSpPr>
        <p:spPr>
          <a:xfrm>
            <a:off x="2661754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82A7D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4" name="object 154"/>
          <p:cNvSpPr/>
          <p:nvPr/>
        </p:nvSpPr>
        <p:spPr>
          <a:xfrm>
            <a:off x="2659468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83A8D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5" name="object 155"/>
          <p:cNvSpPr/>
          <p:nvPr/>
        </p:nvSpPr>
        <p:spPr>
          <a:xfrm>
            <a:off x="2657189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83A8D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6" name="object 156"/>
          <p:cNvSpPr/>
          <p:nvPr/>
        </p:nvSpPr>
        <p:spPr>
          <a:xfrm>
            <a:off x="2655671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83AAD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7" name="object 157"/>
          <p:cNvSpPr/>
          <p:nvPr/>
        </p:nvSpPr>
        <p:spPr>
          <a:xfrm>
            <a:off x="2653385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85ABD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8" name="object 158"/>
          <p:cNvSpPr/>
          <p:nvPr/>
        </p:nvSpPr>
        <p:spPr>
          <a:xfrm>
            <a:off x="2651099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85ABD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9" name="object 159"/>
          <p:cNvSpPr/>
          <p:nvPr/>
        </p:nvSpPr>
        <p:spPr>
          <a:xfrm>
            <a:off x="2648813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85ABD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0" name="object 160"/>
          <p:cNvSpPr/>
          <p:nvPr/>
        </p:nvSpPr>
        <p:spPr>
          <a:xfrm>
            <a:off x="2646527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86ACD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1" name="object 161"/>
          <p:cNvSpPr/>
          <p:nvPr/>
        </p:nvSpPr>
        <p:spPr>
          <a:xfrm>
            <a:off x="2644241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86ACD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2" name="object 162"/>
          <p:cNvSpPr/>
          <p:nvPr/>
        </p:nvSpPr>
        <p:spPr>
          <a:xfrm>
            <a:off x="2641955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86AED1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3" name="object 163"/>
          <p:cNvSpPr/>
          <p:nvPr/>
        </p:nvSpPr>
        <p:spPr>
          <a:xfrm>
            <a:off x="2639669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86AED1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4" name="object 164"/>
          <p:cNvSpPr/>
          <p:nvPr/>
        </p:nvSpPr>
        <p:spPr>
          <a:xfrm>
            <a:off x="2637383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86AFD1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5" name="object 165"/>
          <p:cNvSpPr/>
          <p:nvPr/>
        </p:nvSpPr>
        <p:spPr>
          <a:xfrm>
            <a:off x="2635859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86B0D1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6" name="object 166"/>
          <p:cNvSpPr/>
          <p:nvPr/>
        </p:nvSpPr>
        <p:spPr>
          <a:xfrm>
            <a:off x="2633579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87B0D3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7" name="object 167"/>
          <p:cNvSpPr/>
          <p:nvPr/>
        </p:nvSpPr>
        <p:spPr>
          <a:xfrm>
            <a:off x="2631300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87B0D3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8" name="object 168"/>
          <p:cNvSpPr/>
          <p:nvPr/>
        </p:nvSpPr>
        <p:spPr>
          <a:xfrm>
            <a:off x="2629014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87B0D3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9" name="object 169"/>
          <p:cNvSpPr/>
          <p:nvPr/>
        </p:nvSpPr>
        <p:spPr>
          <a:xfrm>
            <a:off x="2626728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89B1D3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0" name="object 170"/>
          <p:cNvSpPr/>
          <p:nvPr/>
        </p:nvSpPr>
        <p:spPr>
          <a:xfrm>
            <a:off x="2624442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89B3D4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1" name="object 171"/>
          <p:cNvSpPr/>
          <p:nvPr/>
        </p:nvSpPr>
        <p:spPr>
          <a:xfrm>
            <a:off x="2622156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89B3D4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2" name="object 172"/>
          <p:cNvSpPr/>
          <p:nvPr/>
        </p:nvSpPr>
        <p:spPr>
          <a:xfrm>
            <a:off x="2620632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8AB4D4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3" name="object 173"/>
          <p:cNvSpPr/>
          <p:nvPr/>
        </p:nvSpPr>
        <p:spPr>
          <a:xfrm>
            <a:off x="2618346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8AB4D4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4" name="object 174"/>
          <p:cNvSpPr/>
          <p:nvPr/>
        </p:nvSpPr>
        <p:spPr>
          <a:xfrm>
            <a:off x="2616060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8AB4D4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5" name="object 175"/>
          <p:cNvSpPr/>
          <p:nvPr/>
        </p:nvSpPr>
        <p:spPr>
          <a:xfrm>
            <a:off x="2613774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8BB5D5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6" name="object 176"/>
          <p:cNvSpPr/>
          <p:nvPr/>
        </p:nvSpPr>
        <p:spPr>
          <a:xfrm>
            <a:off x="2611488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8BB5D5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7" name="object 177"/>
          <p:cNvSpPr/>
          <p:nvPr/>
        </p:nvSpPr>
        <p:spPr>
          <a:xfrm>
            <a:off x="2609208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8BB6D5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8" name="object 178"/>
          <p:cNvSpPr/>
          <p:nvPr/>
        </p:nvSpPr>
        <p:spPr>
          <a:xfrm>
            <a:off x="2606929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8BB8D5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9" name="object 179"/>
          <p:cNvSpPr/>
          <p:nvPr/>
        </p:nvSpPr>
        <p:spPr>
          <a:xfrm>
            <a:off x="2605404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8BB8D5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0" name="object 180"/>
          <p:cNvSpPr/>
          <p:nvPr/>
        </p:nvSpPr>
        <p:spPr>
          <a:xfrm>
            <a:off x="2603119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8BB9D5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1" name="object 181"/>
          <p:cNvSpPr/>
          <p:nvPr/>
        </p:nvSpPr>
        <p:spPr>
          <a:xfrm>
            <a:off x="2600832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8CB9D5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2" name="object 182"/>
          <p:cNvSpPr/>
          <p:nvPr/>
        </p:nvSpPr>
        <p:spPr>
          <a:xfrm>
            <a:off x="2598547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8CB9D5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3" name="object 183"/>
          <p:cNvSpPr/>
          <p:nvPr/>
        </p:nvSpPr>
        <p:spPr>
          <a:xfrm>
            <a:off x="2596260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8CBAD6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4" name="object 184"/>
          <p:cNvSpPr/>
          <p:nvPr/>
        </p:nvSpPr>
        <p:spPr>
          <a:xfrm>
            <a:off x="2593975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8EBAD6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5" name="object 185"/>
          <p:cNvSpPr/>
          <p:nvPr/>
        </p:nvSpPr>
        <p:spPr>
          <a:xfrm>
            <a:off x="2591689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8EBCD6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6" name="object 186"/>
          <p:cNvSpPr/>
          <p:nvPr/>
        </p:nvSpPr>
        <p:spPr>
          <a:xfrm>
            <a:off x="2589402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8EBDD6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7" name="object 187"/>
          <p:cNvSpPr/>
          <p:nvPr/>
        </p:nvSpPr>
        <p:spPr>
          <a:xfrm>
            <a:off x="2587117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8FBDD6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8" name="object 188"/>
          <p:cNvSpPr/>
          <p:nvPr/>
        </p:nvSpPr>
        <p:spPr>
          <a:xfrm>
            <a:off x="2585599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8FBED8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9" name="object 189"/>
          <p:cNvSpPr/>
          <p:nvPr/>
        </p:nvSpPr>
        <p:spPr>
          <a:xfrm>
            <a:off x="2583319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8FBED8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0" name="object 190"/>
          <p:cNvSpPr/>
          <p:nvPr/>
        </p:nvSpPr>
        <p:spPr>
          <a:xfrm>
            <a:off x="2581033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8FBED8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1" name="object 191"/>
          <p:cNvSpPr/>
          <p:nvPr/>
        </p:nvSpPr>
        <p:spPr>
          <a:xfrm>
            <a:off x="2578747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8FBFD8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2" name="object 192"/>
          <p:cNvSpPr/>
          <p:nvPr/>
        </p:nvSpPr>
        <p:spPr>
          <a:xfrm>
            <a:off x="2576461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8FBFD9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3" name="object 193"/>
          <p:cNvSpPr/>
          <p:nvPr/>
        </p:nvSpPr>
        <p:spPr>
          <a:xfrm>
            <a:off x="2574175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90C1D9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4" name="object 194"/>
          <p:cNvSpPr/>
          <p:nvPr/>
        </p:nvSpPr>
        <p:spPr>
          <a:xfrm>
            <a:off x="2571889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90C1D9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5" name="object 195"/>
          <p:cNvSpPr/>
          <p:nvPr/>
        </p:nvSpPr>
        <p:spPr>
          <a:xfrm>
            <a:off x="2570365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90C2D9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6" name="object 196"/>
          <p:cNvSpPr/>
          <p:nvPr/>
        </p:nvSpPr>
        <p:spPr>
          <a:xfrm>
            <a:off x="2568079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91C2D9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7" name="object 197"/>
          <p:cNvSpPr/>
          <p:nvPr/>
        </p:nvSpPr>
        <p:spPr>
          <a:xfrm>
            <a:off x="2565793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91C2D9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8" name="object 198"/>
          <p:cNvSpPr/>
          <p:nvPr/>
        </p:nvSpPr>
        <p:spPr>
          <a:xfrm>
            <a:off x="2563514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91C3D9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9" name="object 199"/>
          <p:cNvSpPr/>
          <p:nvPr/>
        </p:nvSpPr>
        <p:spPr>
          <a:xfrm>
            <a:off x="2561234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93C3D9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0" name="object 200"/>
          <p:cNvSpPr/>
          <p:nvPr/>
        </p:nvSpPr>
        <p:spPr>
          <a:xfrm>
            <a:off x="2558948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93C4D9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1" name="object 201"/>
          <p:cNvSpPr/>
          <p:nvPr/>
        </p:nvSpPr>
        <p:spPr>
          <a:xfrm>
            <a:off x="2556662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93C6DA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2" name="object 202"/>
          <p:cNvSpPr/>
          <p:nvPr/>
        </p:nvSpPr>
        <p:spPr>
          <a:xfrm>
            <a:off x="2555138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94C6DA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3" name="object 203"/>
          <p:cNvSpPr/>
          <p:nvPr/>
        </p:nvSpPr>
        <p:spPr>
          <a:xfrm>
            <a:off x="2552852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94C7DA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4" name="object 204"/>
          <p:cNvSpPr/>
          <p:nvPr/>
        </p:nvSpPr>
        <p:spPr>
          <a:xfrm>
            <a:off x="2550566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94C7DA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5" name="object 205"/>
          <p:cNvSpPr/>
          <p:nvPr/>
        </p:nvSpPr>
        <p:spPr>
          <a:xfrm>
            <a:off x="2548280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94C7DB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6" name="object 206"/>
          <p:cNvSpPr/>
          <p:nvPr/>
        </p:nvSpPr>
        <p:spPr>
          <a:xfrm>
            <a:off x="2545994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94C8DB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7" name="object 207"/>
          <p:cNvSpPr/>
          <p:nvPr/>
        </p:nvSpPr>
        <p:spPr>
          <a:xfrm>
            <a:off x="2543708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94C8DB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8" name="object 208"/>
          <p:cNvSpPr/>
          <p:nvPr/>
        </p:nvSpPr>
        <p:spPr>
          <a:xfrm>
            <a:off x="2541422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95CADB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9" name="object 209"/>
          <p:cNvSpPr/>
          <p:nvPr/>
        </p:nvSpPr>
        <p:spPr>
          <a:xfrm>
            <a:off x="2539142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95CBDD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10" name="object 210"/>
          <p:cNvSpPr/>
          <p:nvPr/>
        </p:nvSpPr>
        <p:spPr>
          <a:xfrm>
            <a:off x="2536863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95CBDD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11" name="object 211"/>
          <p:cNvSpPr/>
          <p:nvPr/>
        </p:nvSpPr>
        <p:spPr>
          <a:xfrm>
            <a:off x="2535339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97CCDD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12" name="object 212"/>
          <p:cNvSpPr/>
          <p:nvPr/>
        </p:nvSpPr>
        <p:spPr>
          <a:xfrm>
            <a:off x="2533053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97CCDD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13" name="object 213"/>
          <p:cNvSpPr/>
          <p:nvPr/>
        </p:nvSpPr>
        <p:spPr>
          <a:xfrm>
            <a:off x="2530767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97CCDE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14" name="object 214"/>
          <p:cNvSpPr/>
          <p:nvPr/>
        </p:nvSpPr>
        <p:spPr>
          <a:xfrm>
            <a:off x="2528481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98CDDE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15" name="object 215"/>
          <p:cNvSpPr/>
          <p:nvPr/>
        </p:nvSpPr>
        <p:spPr>
          <a:xfrm>
            <a:off x="2526195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98CDDE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16" name="object 216"/>
          <p:cNvSpPr/>
          <p:nvPr/>
        </p:nvSpPr>
        <p:spPr>
          <a:xfrm>
            <a:off x="2523909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98CFDE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17" name="object 217"/>
          <p:cNvSpPr/>
          <p:nvPr/>
        </p:nvSpPr>
        <p:spPr>
          <a:xfrm>
            <a:off x="2521623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99D0DE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18" name="object 218"/>
          <p:cNvSpPr/>
          <p:nvPr/>
        </p:nvSpPr>
        <p:spPr>
          <a:xfrm>
            <a:off x="2520099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99D0DE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19" name="object 219"/>
          <p:cNvSpPr/>
          <p:nvPr/>
        </p:nvSpPr>
        <p:spPr>
          <a:xfrm>
            <a:off x="2517813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99D0DE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20" name="object 220"/>
          <p:cNvSpPr/>
          <p:nvPr/>
        </p:nvSpPr>
        <p:spPr>
          <a:xfrm>
            <a:off x="2515533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99D0DE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21" name="object 221"/>
          <p:cNvSpPr/>
          <p:nvPr/>
        </p:nvSpPr>
        <p:spPr>
          <a:xfrm>
            <a:off x="2513253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99D1DE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22" name="object 222"/>
          <p:cNvSpPr/>
          <p:nvPr/>
        </p:nvSpPr>
        <p:spPr>
          <a:xfrm>
            <a:off x="2510967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99D3D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23" name="object 223"/>
          <p:cNvSpPr/>
          <p:nvPr/>
        </p:nvSpPr>
        <p:spPr>
          <a:xfrm>
            <a:off x="2508681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9AD3D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24" name="object 224"/>
          <p:cNvSpPr/>
          <p:nvPr/>
        </p:nvSpPr>
        <p:spPr>
          <a:xfrm>
            <a:off x="2506395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9AD4D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25" name="object 225"/>
          <p:cNvSpPr/>
          <p:nvPr/>
        </p:nvSpPr>
        <p:spPr>
          <a:xfrm>
            <a:off x="2504109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9AD4D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26" name="object 226"/>
          <p:cNvSpPr/>
          <p:nvPr/>
        </p:nvSpPr>
        <p:spPr>
          <a:xfrm>
            <a:off x="2501823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9CD5E1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27" name="object 227"/>
          <p:cNvSpPr/>
          <p:nvPr/>
        </p:nvSpPr>
        <p:spPr>
          <a:xfrm>
            <a:off x="2500299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9CD5E1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28" name="object 228"/>
          <p:cNvSpPr/>
          <p:nvPr/>
        </p:nvSpPr>
        <p:spPr>
          <a:xfrm>
            <a:off x="2498013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9CD5E1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29" name="object 229"/>
          <p:cNvSpPr/>
          <p:nvPr/>
        </p:nvSpPr>
        <p:spPr>
          <a:xfrm>
            <a:off x="2495727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9DD6E1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30" name="object 230"/>
          <p:cNvSpPr/>
          <p:nvPr/>
        </p:nvSpPr>
        <p:spPr>
          <a:xfrm>
            <a:off x="2493441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9DD8E1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31" name="object 231"/>
          <p:cNvSpPr/>
          <p:nvPr/>
        </p:nvSpPr>
        <p:spPr>
          <a:xfrm>
            <a:off x="2491162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9DD8E2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32" name="object 232"/>
          <p:cNvSpPr/>
          <p:nvPr/>
        </p:nvSpPr>
        <p:spPr>
          <a:xfrm>
            <a:off x="2488882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9DD9E2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33" name="object 233"/>
          <p:cNvSpPr/>
          <p:nvPr/>
        </p:nvSpPr>
        <p:spPr>
          <a:xfrm>
            <a:off x="2486596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9DD9E2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34" name="object 234"/>
          <p:cNvSpPr/>
          <p:nvPr/>
        </p:nvSpPr>
        <p:spPr>
          <a:xfrm>
            <a:off x="2485072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9DD9E2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35" name="object 235"/>
          <p:cNvSpPr/>
          <p:nvPr/>
        </p:nvSpPr>
        <p:spPr>
          <a:xfrm>
            <a:off x="2482786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9EDAE3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36" name="object 236"/>
          <p:cNvSpPr/>
          <p:nvPr/>
        </p:nvSpPr>
        <p:spPr>
          <a:xfrm>
            <a:off x="2480500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9EDAE3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37" name="object 237"/>
          <p:cNvSpPr/>
          <p:nvPr/>
        </p:nvSpPr>
        <p:spPr>
          <a:xfrm>
            <a:off x="2478214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9EDBE3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38" name="object 238"/>
          <p:cNvSpPr/>
          <p:nvPr/>
        </p:nvSpPr>
        <p:spPr>
          <a:xfrm>
            <a:off x="2475928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A0DBE3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39" name="object 239"/>
          <p:cNvSpPr/>
          <p:nvPr/>
        </p:nvSpPr>
        <p:spPr>
          <a:xfrm>
            <a:off x="2473642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A0DDE3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40" name="object 240"/>
          <p:cNvSpPr/>
          <p:nvPr/>
        </p:nvSpPr>
        <p:spPr>
          <a:xfrm>
            <a:off x="2471356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A0DEE3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41" name="object 241"/>
          <p:cNvSpPr/>
          <p:nvPr/>
        </p:nvSpPr>
        <p:spPr>
          <a:xfrm>
            <a:off x="2469832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A1DEE3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42" name="object 242"/>
          <p:cNvSpPr/>
          <p:nvPr/>
        </p:nvSpPr>
        <p:spPr>
          <a:xfrm>
            <a:off x="2467552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A1DEE3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43" name="object 243"/>
          <p:cNvSpPr/>
          <p:nvPr/>
        </p:nvSpPr>
        <p:spPr>
          <a:xfrm>
            <a:off x="2465273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A1DFE3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44" name="object 244"/>
          <p:cNvSpPr/>
          <p:nvPr/>
        </p:nvSpPr>
        <p:spPr>
          <a:xfrm>
            <a:off x="2462987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A2DFE4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45" name="object 245"/>
          <p:cNvSpPr/>
          <p:nvPr/>
        </p:nvSpPr>
        <p:spPr>
          <a:xfrm>
            <a:off x="2460701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A2E1E4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46" name="object 246"/>
          <p:cNvSpPr/>
          <p:nvPr/>
        </p:nvSpPr>
        <p:spPr>
          <a:xfrm>
            <a:off x="2458415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A2E1E4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47" name="object 247"/>
          <p:cNvSpPr/>
          <p:nvPr/>
        </p:nvSpPr>
        <p:spPr>
          <a:xfrm>
            <a:off x="2456129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A2E2E4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48" name="object 248"/>
          <p:cNvSpPr/>
          <p:nvPr/>
        </p:nvSpPr>
        <p:spPr>
          <a:xfrm>
            <a:off x="2453843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A2E3E6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49" name="object 249"/>
          <p:cNvSpPr/>
          <p:nvPr/>
        </p:nvSpPr>
        <p:spPr>
          <a:xfrm>
            <a:off x="2451557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A2E3E6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50" name="object 250"/>
          <p:cNvSpPr/>
          <p:nvPr/>
        </p:nvSpPr>
        <p:spPr>
          <a:xfrm>
            <a:off x="2450033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A3E3E6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51" name="object 251"/>
          <p:cNvSpPr/>
          <p:nvPr/>
        </p:nvSpPr>
        <p:spPr>
          <a:xfrm>
            <a:off x="2447747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A3E3E6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52" name="object 252"/>
          <p:cNvSpPr/>
          <p:nvPr/>
        </p:nvSpPr>
        <p:spPr>
          <a:xfrm>
            <a:off x="2445461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A3E4E7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53" name="object 253"/>
          <p:cNvSpPr/>
          <p:nvPr/>
        </p:nvSpPr>
        <p:spPr>
          <a:xfrm>
            <a:off x="2443181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A5E6E7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54" name="object 254"/>
          <p:cNvSpPr/>
          <p:nvPr/>
        </p:nvSpPr>
        <p:spPr>
          <a:xfrm>
            <a:off x="2440901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A5E6E7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55" name="object 255"/>
          <p:cNvSpPr/>
          <p:nvPr/>
        </p:nvSpPr>
        <p:spPr>
          <a:xfrm>
            <a:off x="2438615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A5E7E7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56" name="object 256"/>
          <p:cNvSpPr/>
          <p:nvPr/>
        </p:nvSpPr>
        <p:spPr>
          <a:xfrm>
            <a:off x="2437091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A5E7E7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57" name="object 257"/>
          <p:cNvSpPr/>
          <p:nvPr/>
        </p:nvSpPr>
        <p:spPr>
          <a:xfrm>
            <a:off x="2829305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50266">
            <a:solidFill>
              <a:srgbClr val="504AAB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58" name="object 258"/>
          <p:cNvSpPr txBox="1"/>
          <p:nvPr/>
        </p:nvSpPr>
        <p:spPr>
          <a:xfrm>
            <a:off x="3231661" y="1792790"/>
            <a:ext cx="1090295" cy="451484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  <a:tabLst>
                <a:tab pos="721995" algn="l"/>
              </a:tabLst>
            </a:pPr>
            <a:r>
              <a:rPr dirty="0" sz="2800" spc="-10">
                <a:latin typeface="HY견고딕"/>
                <a:cs typeface="HY견고딕"/>
              </a:rPr>
              <a:t>목</a:t>
            </a:r>
            <a:r>
              <a:rPr dirty="0" sz="2800" spc="-10">
                <a:latin typeface="HY견고딕"/>
                <a:cs typeface="HY견고딕"/>
              </a:rPr>
              <a:t>	</a:t>
            </a:r>
            <a:r>
              <a:rPr dirty="0" sz="2800" spc="-10">
                <a:latin typeface="HY견고딕"/>
                <a:cs typeface="HY견고딕"/>
              </a:rPr>
              <a:t>차</a:t>
            </a:r>
            <a:endParaRPr sz="2800">
              <a:latin typeface="HY견고딕"/>
              <a:cs typeface="HY견고딕"/>
            </a:endParaRPr>
          </a:p>
        </p:txBody>
      </p:sp>
      <p:sp>
        <p:nvSpPr>
          <p:cNvPr id="259" name="object 259"/>
          <p:cNvSpPr/>
          <p:nvPr/>
        </p:nvSpPr>
        <p:spPr>
          <a:xfrm>
            <a:off x="4725670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50266">
            <a:solidFill>
              <a:srgbClr val="504AAB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60" name="object 260"/>
          <p:cNvSpPr/>
          <p:nvPr/>
        </p:nvSpPr>
        <p:spPr>
          <a:xfrm>
            <a:off x="5116360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A5E7E7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61" name="object 261"/>
          <p:cNvSpPr/>
          <p:nvPr/>
        </p:nvSpPr>
        <p:spPr>
          <a:xfrm>
            <a:off x="5114836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A3E6E6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62" name="object 262"/>
          <p:cNvSpPr/>
          <p:nvPr/>
        </p:nvSpPr>
        <p:spPr>
          <a:xfrm>
            <a:off x="5112556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A3E4E6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63" name="object 263"/>
          <p:cNvSpPr/>
          <p:nvPr/>
        </p:nvSpPr>
        <p:spPr>
          <a:xfrm>
            <a:off x="5110276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A3E4E6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64" name="object 264"/>
          <p:cNvSpPr/>
          <p:nvPr/>
        </p:nvSpPr>
        <p:spPr>
          <a:xfrm>
            <a:off x="5107990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A2E3E6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65" name="object 265"/>
          <p:cNvSpPr/>
          <p:nvPr/>
        </p:nvSpPr>
        <p:spPr>
          <a:xfrm>
            <a:off x="5105704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A2E3E4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66" name="object 266"/>
          <p:cNvSpPr/>
          <p:nvPr/>
        </p:nvSpPr>
        <p:spPr>
          <a:xfrm>
            <a:off x="5103418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A2E3E4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67" name="object 267"/>
          <p:cNvSpPr/>
          <p:nvPr/>
        </p:nvSpPr>
        <p:spPr>
          <a:xfrm>
            <a:off x="5101894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A2E2E4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68" name="object 268"/>
          <p:cNvSpPr/>
          <p:nvPr/>
        </p:nvSpPr>
        <p:spPr>
          <a:xfrm>
            <a:off x="5099608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A2E2E4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69" name="object 269"/>
          <p:cNvSpPr/>
          <p:nvPr/>
        </p:nvSpPr>
        <p:spPr>
          <a:xfrm>
            <a:off x="5097322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A2E1E3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70" name="object 270"/>
          <p:cNvSpPr/>
          <p:nvPr/>
        </p:nvSpPr>
        <p:spPr>
          <a:xfrm>
            <a:off x="5095036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A1DFE3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71" name="object 271"/>
          <p:cNvSpPr/>
          <p:nvPr/>
        </p:nvSpPr>
        <p:spPr>
          <a:xfrm>
            <a:off x="5092750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A1DFE3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72" name="object 272"/>
          <p:cNvSpPr/>
          <p:nvPr/>
        </p:nvSpPr>
        <p:spPr>
          <a:xfrm>
            <a:off x="5090464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A1DEE3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73" name="object 273"/>
          <p:cNvSpPr/>
          <p:nvPr/>
        </p:nvSpPr>
        <p:spPr>
          <a:xfrm>
            <a:off x="5088185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A0DEE3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74" name="object 274"/>
          <p:cNvSpPr/>
          <p:nvPr/>
        </p:nvSpPr>
        <p:spPr>
          <a:xfrm>
            <a:off x="5086667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A0DEE3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75" name="object 275"/>
          <p:cNvSpPr/>
          <p:nvPr/>
        </p:nvSpPr>
        <p:spPr>
          <a:xfrm>
            <a:off x="5084381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A0DDE3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76" name="object 276"/>
          <p:cNvSpPr/>
          <p:nvPr/>
        </p:nvSpPr>
        <p:spPr>
          <a:xfrm>
            <a:off x="5082095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9EDDE3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77" name="object 277"/>
          <p:cNvSpPr/>
          <p:nvPr/>
        </p:nvSpPr>
        <p:spPr>
          <a:xfrm>
            <a:off x="5079809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9EDBE3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78" name="object 278"/>
          <p:cNvSpPr/>
          <p:nvPr/>
        </p:nvSpPr>
        <p:spPr>
          <a:xfrm>
            <a:off x="5077523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9EDAE2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79" name="object 279"/>
          <p:cNvSpPr/>
          <p:nvPr/>
        </p:nvSpPr>
        <p:spPr>
          <a:xfrm>
            <a:off x="5075237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9DDAE2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80" name="object 280"/>
          <p:cNvSpPr/>
          <p:nvPr/>
        </p:nvSpPr>
        <p:spPr>
          <a:xfrm>
            <a:off x="5072951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9DD9E2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81" name="object 281"/>
          <p:cNvSpPr/>
          <p:nvPr/>
        </p:nvSpPr>
        <p:spPr>
          <a:xfrm>
            <a:off x="5071427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9DD9E2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82" name="object 282"/>
          <p:cNvSpPr/>
          <p:nvPr/>
        </p:nvSpPr>
        <p:spPr>
          <a:xfrm>
            <a:off x="5069141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9DD9E1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83" name="object 283"/>
          <p:cNvSpPr/>
          <p:nvPr/>
        </p:nvSpPr>
        <p:spPr>
          <a:xfrm>
            <a:off x="5066855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9DD8E1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84" name="object 284"/>
          <p:cNvSpPr/>
          <p:nvPr/>
        </p:nvSpPr>
        <p:spPr>
          <a:xfrm>
            <a:off x="5064575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9DD8E1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85" name="object 285"/>
          <p:cNvSpPr/>
          <p:nvPr/>
        </p:nvSpPr>
        <p:spPr>
          <a:xfrm>
            <a:off x="5062296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9CD6E1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86" name="object 286"/>
          <p:cNvSpPr/>
          <p:nvPr/>
        </p:nvSpPr>
        <p:spPr>
          <a:xfrm>
            <a:off x="5060010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9CD6D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87" name="object 287"/>
          <p:cNvSpPr/>
          <p:nvPr/>
        </p:nvSpPr>
        <p:spPr>
          <a:xfrm>
            <a:off x="5057724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9CD5D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88" name="object 288"/>
          <p:cNvSpPr/>
          <p:nvPr/>
        </p:nvSpPr>
        <p:spPr>
          <a:xfrm>
            <a:off x="5056200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9AD5D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89" name="object 289"/>
          <p:cNvSpPr/>
          <p:nvPr/>
        </p:nvSpPr>
        <p:spPr>
          <a:xfrm>
            <a:off x="5053914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9AD5D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90" name="object 290"/>
          <p:cNvSpPr/>
          <p:nvPr/>
        </p:nvSpPr>
        <p:spPr>
          <a:xfrm>
            <a:off x="5051628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9AD4D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91" name="object 291"/>
          <p:cNvSpPr/>
          <p:nvPr/>
        </p:nvSpPr>
        <p:spPr>
          <a:xfrm>
            <a:off x="5049342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99D3DE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92" name="object 292"/>
          <p:cNvSpPr/>
          <p:nvPr/>
        </p:nvSpPr>
        <p:spPr>
          <a:xfrm>
            <a:off x="5047056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99D3DE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93" name="object 293"/>
          <p:cNvSpPr/>
          <p:nvPr/>
        </p:nvSpPr>
        <p:spPr>
          <a:xfrm>
            <a:off x="5044770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99D1DE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94" name="object 294"/>
          <p:cNvSpPr/>
          <p:nvPr/>
        </p:nvSpPr>
        <p:spPr>
          <a:xfrm>
            <a:off x="5042490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99D1DE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95" name="object 295"/>
          <p:cNvSpPr/>
          <p:nvPr/>
        </p:nvSpPr>
        <p:spPr>
          <a:xfrm>
            <a:off x="5040972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99D0DE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96" name="object 296"/>
          <p:cNvSpPr/>
          <p:nvPr/>
        </p:nvSpPr>
        <p:spPr>
          <a:xfrm>
            <a:off x="5038687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99D0DE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97" name="object 297"/>
          <p:cNvSpPr/>
          <p:nvPr/>
        </p:nvSpPr>
        <p:spPr>
          <a:xfrm>
            <a:off x="5036400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98D0DE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98" name="object 298"/>
          <p:cNvSpPr/>
          <p:nvPr/>
        </p:nvSpPr>
        <p:spPr>
          <a:xfrm>
            <a:off x="5034114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98CFDE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99" name="object 299"/>
          <p:cNvSpPr/>
          <p:nvPr/>
        </p:nvSpPr>
        <p:spPr>
          <a:xfrm>
            <a:off x="5031828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98CFDD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00" name="object 300"/>
          <p:cNvSpPr/>
          <p:nvPr/>
        </p:nvSpPr>
        <p:spPr>
          <a:xfrm>
            <a:off x="5029543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97CDDD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01" name="object 301"/>
          <p:cNvSpPr/>
          <p:nvPr/>
        </p:nvSpPr>
        <p:spPr>
          <a:xfrm>
            <a:off x="5027256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97CCDD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02" name="object 302"/>
          <p:cNvSpPr/>
          <p:nvPr/>
        </p:nvSpPr>
        <p:spPr>
          <a:xfrm>
            <a:off x="5025732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97CCDD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03" name="object 303"/>
          <p:cNvSpPr/>
          <p:nvPr/>
        </p:nvSpPr>
        <p:spPr>
          <a:xfrm>
            <a:off x="5023446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95CCDD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04" name="object 304"/>
          <p:cNvSpPr/>
          <p:nvPr/>
        </p:nvSpPr>
        <p:spPr>
          <a:xfrm>
            <a:off x="5021160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95CBDB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05" name="object 305"/>
          <p:cNvSpPr/>
          <p:nvPr/>
        </p:nvSpPr>
        <p:spPr>
          <a:xfrm>
            <a:off x="5018881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95CBDB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06" name="object 306"/>
          <p:cNvSpPr/>
          <p:nvPr/>
        </p:nvSpPr>
        <p:spPr>
          <a:xfrm>
            <a:off x="5016601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94CADB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07" name="object 307"/>
          <p:cNvSpPr/>
          <p:nvPr/>
        </p:nvSpPr>
        <p:spPr>
          <a:xfrm>
            <a:off x="5014315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94CADB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08" name="object 308"/>
          <p:cNvSpPr/>
          <p:nvPr/>
        </p:nvSpPr>
        <p:spPr>
          <a:xfrm>
            <a:off x="5012029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94C8DA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09" name="object 309"/>
          <p:cNvSpPr/>
          <p:nvPr/>
        </p:nvSpPr>
        <p:spPr>
          <a:xfrm>
            <a:off x="5010505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94C7DA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10" name="object 310"/>
          <p:cNvSpPr/>
          <p:nvPr/>
        </p:nvSpPr>
        <p:spPr>
          <a:xfrm>
            <a:off x="5008219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94C7DA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11" name="object 311"/>
          <p:cNvSpPr/>
          <p:nvPr/>
        </p:nvSpPr>
        <p:spPr>
          <a:xfrm>
            <a:off x="5005933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94C7DA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12" name="object 312"/>
          <p:cNvSpPr/>
          <p:nvPr/>
        </p:nvSpPr>
        <p:spPr>
          <a:xfrm>
            <a:off x="5003647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93C7D9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13" name="object 313"/>
          <p:cNvSpPr/>
          <p:nvPr/>
        </p:nvSpPr>
        <p:spPr>
          <a:xfrm>
            <a:off x="5001361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93C6D9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14" name="object 314"/>
          <p:cNvSpPr/>
          <p:nvPr/>
        </p:nvSpPr>
        <p:spPr>
          <a:xfrm>
            <a:off x="4999075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93C4D9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15" name="object 315"/>
          <p:cNvSpPr/>
          <p:nvPr/>
        </p:nvSpPr>
        <p:spPr>
          <a:xfrm>
            <a:off x="4996789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91C4D9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16" name="object 316"/>
          <p:cNvSpPr/>
          <p:nvPr/>
        </p:nvSpPr>
        <p:spPr>
          <a:xfrm>
            <a:off x="4995265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91C3D9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17" name="object 317"/>
          <p:cNvSpPr/>
          <p:nvPr/>
        </p:nvSpPr>
        <p:spPr>
          <a:xfrm>
            <a:off x="4992985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91C2D9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18" name="object 318"/>
          <p:cNvSpPr/>
          <p:nvPr/>
        </p:nvSpPr>
        <p:spPr>
          <a:xfrm>
            <a:off x="4990706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90C2D9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19" name="object 319"/>
          <p:cNvSpPr/>
          <p:nvPr/>
        </p:nvSpPr>
        <p:spPr>
          <a:xfrm>
            <a:off x="4988420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90C2D9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20" name="object 320"/>
          <p:cNvSpPr/>
          <p:nvPr/>
        </p:nvSpPr>
        <p:spPr>
          <a:xfrm>
            <a:off x="4986134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90C2D9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21" name="object 321"/>
          <p:cNvSpPr/>
          <p:nvPr/>
        </p:nvSpPr>
        <p:spPr>
          <a:xfrm>
            <a:off x="4983848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8FC1D8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22" name="object 322"/>
          <p:cNvSpPr/>
          <p:nvPr/>
        </p:nvSpPr>
        <p:spPr>
          <a:xfrm>
            <a:off x="4981562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8FBFD8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23" name="object 323"/>
          <p:cNvSpPr/>
          <p:nvPr/>
        </p:nvSpPr>
        <p:spPr>
          <a:xfrm>
            <a:off x="4980038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8FBFD8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24" name="object 324"/>
          <p:cNvSpPr/>
          <p:nvPr/>
        </p:nvSpPr>
        <p:spPr>
          <a:xfrm>
            <a:off x="4977752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8FBED8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25" name="object 325"/>
          <p:cNvSpPr/>
          <p:nvPr/>
        </p:nvSpPr>
        <p:spPr>
          <a:xfrm>
            <a:off x="4975466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8FBED6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26" name="object 326"/>
          <p:cNvSpPr/>
          <p:nvPr/>
        </p:nvSpPr>
        <p:spPr>
          <a:xfrm>
            <a:off x="4973180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8FBED6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27" name="object 327"/>
          <p:cNvSpPr/>
          <p:nvPr/>
        </p:nvSpPr>
        <p:spPr>
          <a:xfrm>
            <a:off x="4970900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8EBDD6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28" name="object 328"/>
          <p:cNvSpPr/>
          <p:nvPr/>
        </p:nvSpPr>
        <p:spPr>
          <a:xfrm>
            <a:off x="4969383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8EBDD6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29" name="object 329"/>
          <p:cNvSpPr/>
          <p:nvPr/>
        </p:nvSpPr>
        <p:spPr>
          <a:xfrm>
            <a:off x="4967096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8EBCD5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30" name="object 330"/>
          <p:cNvSpPr/>
          <p:nvPr/>
        </p:nvSpPr>
        <p:spPr>
          <a:xfrm>
            <a:off x="4964810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8CBCD5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31" name="object 331"/>
          <p:cNvSpPr/>
          <p:nvPr/>
        </p:nvSpPr>
        <p:spPr>
          <a:xfrm>
            <a:off x="4962525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8CBAD5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32" name="object 332"/>
          <p:cNvSpPr/>
          <p:nvPr/>
        </p:nvSpPr>
        <p:spPr>
          <a:xfrm>
            <a:off x="4960239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8CB9D5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33" name="object 333"/>
          <p:cNvSpPr/>
          <p:nvPr/>
        </p:nvSpPr>
        <p:spPr>
          <a:xfrm>
            <a:off x="4957953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8BB9D5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34" name="object 334"/>
          <p:cNvSpPr/>
          <p:nvPr/>
        </p:nvSpPr>
        <p:spPr>
          <a:xfrm>
            <a:off x="4955666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8BB9D5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35" name="object 335"/>
          <p:cNvSpPr/>
          <p:nvPr/>
        </p:nvSpPr>
        <p:spPr>
          <a:xfrm>
            <a:off x="4954142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8BB8D5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36" name="object 336"/>
          <p:cNvSpPr/>
          <p:nvPr/>
        </p:nvSpPr>
        <p:spPr>
          <a:xfrm>
            <a:off x="4951857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8BB8D5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37" name="object 337"/>
          <p:cNvSpPr/>
          <p:nvPr/>
        </p:nvSpPr>
        <p:spPr>
          <a:xfrm>
            <a:off x="4949571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8BB6D5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38" name="object 338"/>
          <p:cNvSpPr/>
          <p:nvPr/>
        </p:nvSpPr>
        <p:spPr>
          <a:xfrm>
            <a:off x="4947291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8BB6D4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39" name="object 339"/>
          <p:cNvSpPr/>
          <p:nvPr/>
        </p:nvSpPr>
        <p:spPr>
          <a:xfrm>
            <a:off x="4945011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8AB5D4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40" name="object 340"/>
          <p:cNvSpPr/>
          <p:nvPr/>
        </p:nvSpPr>
        <p:spPr>
          <a:xfrm>
            <a:off x="4942725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8AB4D4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41" name="object 341"/>
          <p:cNvSpPr/>
          <p:nvPr/>
        </p:nvSpPr>
        <p:spPr>
          <a:xfrm>
            <a:off x="4940439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8AB4D4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42" name="object 342"/>
          <p:cNvSpPr/>
          <p:nvPr/>
        </p:nvSpPr>
        <p:spPr>
          <a:xfrm>
            <a:off x="4938915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89B4D3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43" name="object 343"/>
          <p:cNvSpPr/>
          <p:nvPr/>
        </p:nvSpPr>
        <p:spPr>
          <a:xfrm>
            <a:off x="4936629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89B4D3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44" name="object 344"/>
          <p:cNvSpPr/>
          <p:nvPr/>
        </p:nvSpPr>
        <p:spPr>
          <a:xfrm>
            <a:off x="4934343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89B3D3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45" name="object 345"/>
          <p:cNvSpPr/>
          <p:nvPr/>
        </p:nvSpPr>
        <p:spPr>
          <a:xfrm>
            <a:off x="4932057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87B1D3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46" name="object 346"/>
          <p:cNvSpPr/>
          <p:nvPr/>
        </p:nvSpPr>
        <p:spPr>
          <a:xfrm>
            <a:off x="4929771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87B1D3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47" name="object 347"/>
          <p:cNvSpPr/>
          <p:nvPr/>
        </p:nvSpPr>
        <p:spPr>
          <a:xfrm>
            <a:off x="4927485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87B0D1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48" name="object 348"/>
          <p:cNvSpPr/>
          <p:nvPr/>
        </p:nvSpPr>
        <p:spPr>
          <a:xfrm>
            <a:off x="4925199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86B0D1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49" name="object 349"/>
          <p:cNvSpPr/>
          <p:nvPr/>
        </p:nvSpPr>
        <p:spPr>
          <a:xfrm>
            <a:off x="4923682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86B0D1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50" name="object 350"/>
          <p:cNvSpPr/>
          <p:nvPr/>
        </p:nvSpPr>
        <p:spPr>
          <a:xfrm>
            <a:off x="4921402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86AFD1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51" name="object 351"/>
          <p:cNvSpPr/>
          <p:nvPr/>
        </p:nvSpPr>
        <p:spPr>
          <a:xfrm>
            <a:off x="4919116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86AFD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52" name="object 352"/>
          <p:cNvSpPr/>
          <p:nvPr/>
        </p:nvSpPr>
        <p:spPr>
          <a:xfrm>
            <a:off x="4916830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86AED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53" name="object 353"/>
          <p:cNvSpPr/>
          <p:nvPr/>
        </p:nvSpPr>
        <p:spPr>
          <a:xfrm>
            <a:off x="4914544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86ACD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54" name="object 354"/>
          <p:cNvSpPr/>
          <p:nvPr/>
        </p:nvSpPr>
        <p:spPr>
          <a:xfrm>
            <a:off x="4912258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85ACD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55" name="object 355"/>
          <p:cNvSpPr/>
          <p:nvPr/>
        </p:nvSpPr>
        <p:spPr>
          <a:xfrm>
            <a:off x="4909972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85ABD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56" name="object 356"/>
          <p:cNvSpPr/>
          <p:nvPr/>
        </p:nvSpPr>
        <p:spPr>
          <a:xfrm>
            <a:off x="4908448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85ABD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57" name="object 357"/>
          <p:cNvSpPr/>
          <p:nvPr/>
        </p:nvSpPr>
        <p:spPr>
          <a:xfrm>
            <a:off x="4906162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83ABD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58" name="object 358"/>
          <p:cNvSpPr/>
          <p:nvPr/>
        </p:nvSpPr>
        <p:spPr>
          <a:xfrm>
            <a:off x="4903876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83AAD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59" name="object 359"/>
          <p:cNvSpPr/>
          <p:nvPr/>
        </p:nvSpPr>
        <p:spPr>
          <a:xfrm>
            <a:off x="4901590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83AAD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60" name="object 360"/>
          <p:cNvSpPr/>
          <p:nvPr/>
        </p:nvSpPr>
        <p:spPr>
          <a:xfrm>
            <a:off x="4899310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82A8C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61" name="object 361"/>
          <p:cNvSpPr/>
          <p:nvPr/>
        </p:nvSpPr>
        <p:spPr>
          <a:xfrm>
            <a:off x="4897030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82A7C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62" name="object 362"/>
          <p:cNvSpPr/>
          <p:nvPr/>
        </p:nvSpPr>
        <p:spPr>
          <a:xfrm>
            <a:off x="4894745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82A7C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63" name="object 363"/>
          <p:cNvSpPr/>
          <p:nvPr/>
        </p:nvSpPr>
        <p:spPr>
          <a:xfrm>
            <a:off x="4893221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81A6C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64" name="object 364"/>
          <p:cNvSpPr/>
          <p:nvPr/>
        </p:nvSpPr>
        <p:spPr>
          <a:xfrm>
            <a:off x="4890935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81A6CD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65" name="object 365"/>
          <p:cNvSpPr/>
          <p:nvPr/>
        </p:nvSpPr>
        <p:spPr>
          <a:xfrm>
            <a:off x="4888649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81A6CD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66" name="object 366"/>
          <p:cNvSpPr/>
          <p:nvPr/>
        </p:nvSpPr>
        <p:spPr>
          <a:xfrm>
            <a:off x="4886362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81A5CD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67" name="object 367"/>
          <p:cNvSpPr/>
          <p:nvPr/>
        </p:nvSpPr>
        <p:spPr>
          <a:xfrm>
            <a:off x="4884077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81A5CD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68" name="object 368"/>
          <p:cNvSpPr/>
          <p:nvPr/>
        </p:nvSpPr>
        <p:spPr>
          <a:xfrm>
            <a:off x="4881791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81A3CC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69" name="object 369"/>
          <p:cNvSpPr/>
          <p:nvPr/>
        </p:nvSpPr>
        <p:spPr>
          <a:xfrm>
            <a:off x="4879505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80A3CC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70" name="object 370"/>
          <p:cNvSpPr/>
          <p:nvPr/>
        </p:nvSpPr>
        <p:spPr>
          <a:xfrm>
            <a:off x="4877980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80A2CC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71" name="object 371"/>
          <p:cNvSpPr/>
          <p:nvPr/>
        </p:nvSpPr>
        <p:spPr>
          <a:xfrm>
            <a:off x="4875701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80A2CC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72" name="object 372"/>
          <p:cNvSpPr/>
          <p:nvPr/>
        </p:nvSpPr>
        <p:spPr>
          <a:xfrm>
            <a:off x="4873421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7EA2CC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73" name="object 373"/>
          <p:cNvSpPr/>
          <p:nvPr/>
        </p:nvSpPr>
        <p:spPr>
          <a:xfrm>
            <a:off x="4871135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7EA1CC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74" name="object 374"/>
          <p:cNvSpPr/>
          <p:nvPr/>
        </p:nvSpPr>
        <p:spPr>
          <a:xfrm>
            <a:off x="4868849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7EA0CC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75" name="object 375"/>
          <p:cNvSpPr/>
          <p:nvPr/>
        </p:nvSpPr>
        <p:spPr>
          <a:xfrm>
            <a:off x="4866563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7DA0CC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76" name="object 376"/>
          <p:cNvSpPr/>
          <p:nvPr/>
        </p:nvSpPr>
        <p:spPr>
          <a:xfrm>
            <a:off x="4864277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7D9ECC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77" name="object 377"/>
          <p:cNvSpPr/>
          <p:nvPr/>
        </p:nvSpPr>
        <p:spPr>
          <a:xfrm>
            <a:off x="4862753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7D9ECB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78" name="object 378"/>
          <p:cNvSpPr/>
          <p:nvPr/>
        </p:nvSpPr>
        <p:spPr>
          <a:xfrm>
            <a:off x="4860467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7D9DCB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79" name="object 379"/>
          <p:cNvSpPr/>
          <p:nvPr/>
        </p:nvSpPr>
        <p:spPr>
          <a:xfrm>
            <a:off x="4858181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7D9DCB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80" name="object 380"/>
          <p:cNvSpPr/>
          <p:nvPr/>
        </p:nvSpPr>
        <p:spPr>
          <a:xfrm>
            <a:off x="4855895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7D9DCB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81" name="object 381"/>
          <p:cNvSpPr/>
          <p:nvPr/>
        </p:nvSpPr>
        <p:spPr>
          <a:xfrm>
            <a:off x="4853616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7C9CCA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82" name="object 382"/>
          <p:cNvSpPr/>
          <p:nvPr/>
        </p:nvSpPr>
        <p:spPr>
          <a:xfrm>
            <a:off x="4851336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7C9CCA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83" name="object 383"/>
          <p:cNvSpPr/>
          <p:nvPr/>
        </p:nvSpPr>
        <p:spPr>
          <a:xfrm>
            <a:off x="4849050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7C9ACA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84" name="object 384"/>
          <p:cNvSpPr/>
          <p:nvPr/>
        </p:nvSpPr>
        <p:spPr>
          <a:xfrm>
            <a:off x="4847526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7B99CA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85" name="object 385"/>
          <p:cNvSpPr/>
          <p:nvPr/>
        </p:nvSpPr>
        <p:spPr>
          <a:xfrm>
            <a:off x="4845240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7B99C8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86" name="object 386"/>
          <p:cNvSpPr/>
          <p:nvPr/>
        </p:nvSpPr>
        <p:spPr>
          <a:xfrm>
            <a:off x="4842954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7B99C8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87" name="object 387"/>
          <p:cNvSpPr/>
          <p:nvPr/>
        </p:nvSpPr>
        <p:spPr>
          <a:xfrm>
            <a:off x="4841430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7B99C8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88" name="object 388"/>
          <p:cNvSpPr/>
          <p:nvPr/>
        </p:nvSpPr>
        <p:spPr>
          <a:xfrm>
            <a:off x="4840668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7B99C8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89" name="object 389"/>
          <p:cNvSpPr/>
          <p:nvPr/>
        </p:nvSpPr>
        <p:spPr>
          <a:xfrm>
            <a:off x="4840668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7998C8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90" name="object 390"/>
          <p:cNvSpPr/>
          <p:nvPr/>
        </p:nvSpPr>
        <p:spPr>
          <a:xfrm>
            <a:off x="4839906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7997C8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91" name="object 391"/>
          <p:cNvSpPr/>
          <p:nvPr/>
        </p:nvSpPr>
        <p:spPr>
          <a:xfrm>
            <a:off x="4839144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7997C7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92" name="object 392"/>
          <p:cNvSpPr/>
          <p:nvPr/>
        </p:nvSpPr>
        <p:spPr>
          <a:xfrm>
            <a:off x="4839144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7895C7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93" name="object 393"/>
          <p:cNvSpPr/>
          <p:nvPr/>
        </p:nvSpPr>
        <p:spPr>
          <a:xfrm>
            <a:off x="4839144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7894C7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94" name="object 394"/>
          <p:cNvSpPr/>
          <p:nvPr/>
        </p:nvSpPr>
        <p:spPr>
          <a:xfrm>
            <a:off x="4838382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7894C7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95" name="object 395"/>
          <p:cNvSpPr/>
          <p:nvPr/>
        </p:nvSpPr>
        <p:spPr>
          <a:xfrm>
            <a:off x="4837620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7894C7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96" name="object 396"/>
          <p:cNvSpPr/>
          <p:nvPr/>
        </p:nvSpPr>
        <p:spPr>
          <a:xfrm>
            <a:off x="4837620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7894C7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97" name="object 397"/>
          <p:cNvSpPr/>
          <p:nvPr/>
        </p:nvSpPr>
        <p:spPr>
          <a:xfrm>
            <a:off x="4837620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7893C7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98" name="object 398"/>
          <p:cNvSpPr/>
          <p:nvPr/>
        </p:nvSpPr>
        <p:spPr>
          <a:xfrm>
            <a:off x="4836858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7791C7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99" name="object 399"/>
          <p:cNvSpPr/>
          <p:nvPr/>
        </p:nvSpPr>
        <p:spPr>
          <a:xfrm>
            <a:off x="4836096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7791C6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00" name="object 400"/>
          <p:cNvSpPr/>
          <p:nvPr/>
        </p:nvSpPr>
        <p:spPr>
          <a:xfrm>
            <a:off x="4836096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7790C6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01" name="object 401"/>
          <p:cNvSpPr/>
          <p:nvPr/>
        </p:nvSpPr>
        <p:spPr>
          <a:xfrm>
            <a:off x="4836096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7590C6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02" name="object 402"/>
          <p:cNvSpPr/>
          <p:nvPr/>
        </p:nvSpPr>
        <p:spPr>
          <a:xfrm>
            <a:off x="4835334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758FC6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03" name="object 403"/>
          <p:cNvSpPr/>
          <p:nvPr/>
        </p:nvSpPr>
        <p:spPr>
          <a:xfrm>
            <a:off x="4834572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758FC6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04" name="object 404"/>
          <p:cNvSpPr/>
          <p:nvPr/>
        </p:nvSpPr>
        <p:spPr>
          <a:xfrm>
            <a:off x="4834572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748FC4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05" name="object 405"/>
          <p:cNvSpPr/>
          <p:nvPr/>
        </p:nvSpPr>
        <p:spPr>
          <a:xfrm>
            <a:off x="4834572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748EC4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06" name="object 406"/>
          <p:cNvSpPr/>
          <p:nvPr/>
        </p:nvSpPr>
        <p:spPr>
          <a:xfrm>
            <a:off x="4833810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748CC4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07" name="object 407"/>
          <p:cNvSpPr/>
          <p:nvPr/>
        </p:nvSpPr>
        <p:spPr>
          <a:xfrm>
            <a:off x="4833048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738CC4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08" name="object 408"/>
          <p:cNvSpPr/>
          <p:nvPr/>
        </p:nvSpPr>
        <p:spPr>
          <a:xfrm>
            <a:off x="4833048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738BC3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09" name="object 409"/>
          <p:cNvSpPr/>
          <p:nvPr/>
        </p:nvSpPr>
        <p:spPr>
          <a:xfrm>
            <a:off x="4833048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738BC3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10" name="object 410"/>
          <p:cNvSpPr/>
          <p:nvPr/>
        </p:nvSpPr>
        <p:spPr>
          <a:xfrm>
            <a:off x="4832286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738BC3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11" name="object 411"/>
          <p:cNvSpPr/>
          <p:nvPr/>
        </p:nvSpPr>
        <p:spPr>
          <a:xfrm>
            <a:off x="4831524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738AC3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12" name="object 412"/>
          <p:cNvSpPr/>
          <p:nvPr/>
        </p:nvSpPr>
        <p:spPr>
          <a:xfrm>
            <a:off x="4831524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738AC2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13" name="object 413"/>
          <p:cNvSpPr/>
          <p:nvPr/>
        </p:nvSpPr>
        <p:spPr>
          <a:xfrm>
            <a:off x="4831524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7289C2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14" name="object 414"/>
          <p:cNvSpPr/>
          <p:nvPr/>
        </p:nvSpPr>
        <p:spPr>
          <a:xfrm>
            <a:off x="4830762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7289C2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15" name="object 415"/>
          <p:cNvSpPr/>
          <p:nvPr/>
        </p:nvSpPr>
        <p:spPr>
          <a:xfrm>
            <a:off x="4830000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7287C2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16" name="object 416"/>
          <p:cNvSpPr/>
          <p:nvPr/>
        </p:nvSpPr>
        <p:spPr>
          <a:xfrm>
            <a:off x="4830000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7086C2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17" name="object 417"/>
          <p:cNvSpPr/>
          <p:nvPr/>
        </p:nvSpPr>
        <p:spPr>
          <a:xfrm>
            <a:off x="4830000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7086C2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18" name="object 418"/>
          <p:cNvSpPr/>
          <p:nvPr/>
        </p:nvSpPr>
        <p:spPr>
          <a:xfrm>
            <a:off x="4829244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7086C2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19" name="object 419"/>
          <p:cNvSpPr/>
          <p:nvPr/>
        </p:nvSpPr>
        <p:spPr>
          <a:xfrm>
            <a:off x="4828489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6F85C2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20" name="object 420"/>
          <p:cNvSpPr/>
          <p:nvPr/>
        </p:nvSpPr>
        <p:spPr>
          <a:xfrm>
            <a:off x="4828489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6F85C2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21" name="object 421"/>
          <p:cNvSpPr/>
          <p:nvPr/>
        </p:nvSpPr>
        <p:spPr>
          <a:xfrm>
            <a:off x="4828489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6F83C1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22" name="object 422"/>
          <p:cNvSpPr/>
          <p:nvPr/>
        </p:nvSpPr>
        <p:spPr>
          <a:xfrm>
            <a:off x="4827727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6F83C1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23" name="object 423"/>
          <p:cNvSpPr/>
          <p:nvPr/>
        </p:nvSpPr>
        <p:spPr>
          <a:xfrm>
            <a:off x="4826965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6F82C1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24" name="object 424"/>
          <p:cNvSpPr/>
          <p:nvPr/>
        </p:nvSpPr>
        <p:spPr>
          <a:xfrm>
            <a:off x="4826965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6F81C1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25" name="object 425"/>
          <p:cNvSpPr/>
          <p:nvPr/>
        </p:nvSpPr>
        <p:spPr>
          <a:xfrm>
            <a:off x="4826965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6E81B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26" name="object 426"/>
          <p:cNvSpPr/>
          <p:nvPr/>
        </p:nvSpPr>
        <p:spPr>
          <a:xfrm>
            <a:off x="4826203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6E81B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27" name="object 427"/>
          <p:cNvSpPr/>
          <p:nvPr/>
        </p:nvSpPr>
        <p:spPr>
          <a:xfrm>
            <a:off x="4825441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6E81B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28" name="object 428"/>
          <p:cNvSpPr/>
          <p:nvPr/>
        </p:nvSpPr>
        <p:spPr>
          <a:xfrm>
            <a:off x="4825441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6D80B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29" name="object 429"/>
          <p:cNvSpPr/>
          <p:nvPr/>
        </p:nvSpPr>
        <p:spPr>
          <a:xfrm>
            <a:off x="4825441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6D7EBE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30" name="object 430"/>
          <p:cNvSpPr/>
          <p:nvPr/>
        </p:nvSpPr>
        <p:spPr>
          <a:xfrm>
            <a:off x="4824679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6D7EBE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31" name="object 431"/>
          <p:cNvSpPr/>
          <p:nvPr/>
        </p:nvSpPr>
        <p:spPr>
          <a:xfrm>
            <a:off x="4823917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6B7DBE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32" name="object 432"/>
          <p:cNvSpPr/>
          <p:nvPr/>
        </p:nvSpPr>
        <p:spPr>
          <a:xfrm>
            <a:off x="4823917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6B7DBE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33" name="object 433"/>
          <p:cNvSpPr/>
          <p:nvPr/>
        </p:nvSpPr>
        <p:spPr>
          <a:xfrm>
            <a:off x="4823917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6B7DBE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34" name="object 434"/>
          <p:cNvSpPr/>
          <p:nvPr/>
        </p:nvSpPr>
        <p:spPr>
          <a:xfrm>
            <a:off x="4823155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6A7CBE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35" name="object 435"/>
          <p:cNvSpPr/>
          <p:nvPr/>
        </p:nvSpPr>
        <p:spPr>
          <a:xfrm>
            <a:off x="4822393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6A7CBE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36" name="object 436"/>
          <p:cNvSpPr/>
          <p:nvPr/>
        </p:nvSpPr>
        <p:spPr>
          <a:xfrm>
            <a:off x="4822393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6A7BBE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37" name="object 437"/>
          <p:cNvSpPr/>
          <p:nvPr/>
        </p:nvSpPr>
        <p:spPr>
          <a:xfrm>
            <a:off x="4822393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6A79BE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38" name="object 438"/>
          <p:cNvSpPr/>
          <p:nvPr/>
        </p:nvSpPr>
        <p:spPr>
          <a:xfrm>
            <a:off x="4821631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6A79BD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39" name="object 439"/>
          <p:cNvSpPr/>
          <p:nvPr/>
        </p:nvSpPr>
        <p:spPr>
          <a:xfrm>
            <a:off x="4820869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6A78BD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40" name="object 440"/>
          <p:cNvSpPr/>
          <p:nvPr/>
        </p:nvSpPr>
        <p:spPr>
          <a:xfrm>
            <a:off x="4820869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6978BD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41" name="object 441"/>
          <p:cNvSpPr/>
          <p:nvPr/>
        </p:nvSpPr>
        <p:spPr>
          <a:xfrm>
            <a:off x="4820869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6978BD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42" name="object 442"/>
          <p:cNvSpPr/>
          <p:nvPr/>
        </p:nvSpPr>
        <p:spPr>
          <a:xfrm>
            <a:off x="4820107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6977BC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43" name="object 443"/>
          <p:cNvSpPr/>
          <p:nvPr/>
        </p:nvSpPr>
        <p:spPr>
          <a:xfrm>
            <a:off x="4819345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6777BC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44" name="object 444"/>
          <p:cNvSpPr/>
          <p:nvPr/>
        </p:nvSpPr>
        <p:spPr>
          <a:xfrm>
            <a:off x="4819345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6775BC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45" name="object 445"/>
          <p:cNvSpPr/>
          <p:nvPr/>
        </p:nvSpPr>
        <p:spPr>
          <a:xfrm>
            <a:off x="4819345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6774BC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46" name="object 446"/>
          <p:cNvSpPr/>
          <p:nvPr/>
        </p:nvSpPr>
        <p:spPr>
          <a:xfrm>
            <a:off x="4818583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6674BC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47" name="object 447"/>
          <p:cNvSpPr/>
          <p:nvPr/>
        </p:nvSpPr>
        <p:spPr>
          <a:xfrm>
            <a:off x="4817821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6673BA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48" name="object 448"/>
          <p:cNvSpPr/>
          <p:nvPr/>
        </p:nvSpPr>
        <p:spPr>
          <a:xfrm>
            <a:off x="4817821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6673BA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49" name="object 449"/>
          <p:cNvSpPr/>
          <p:nvPr/>
        </p:nvSpPr>
        <p:spPr>
          <a:xfrm>
            <a:off x="4817821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6673BA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50" name="object 450"/>
          <p:cNvSpPr/>
          <p:nvPr/>
        </p:nvSpPr>
        <p:spPr>
          <a:xfrm>
            <a:off x="4817059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6672BA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51" name="object 451"/>
          <p:cNvSpPr/>
          <p:nvPr/>
        </p:nvSpPr>
        <p:spPr>
          <a:xfrm>
            <a:off x="4816297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6672B9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52" name="object 452"/>
          <p:cNvSpPr/>
          <p:nvPr/>
        </p:nvSpPr>
        <p:spPr>
          <a:xfrm>
            <a:off x="4816297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6570B9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53" name="object 453"/>
          <p:cNvSpPr/>
          <p:nvPr/>
        </p:nvSpPr>
        <p:spPr>
          <a:xfrm>
            <a:off x="4816297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6570B9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54" name="object 454"/>
          <p:cNvSpPr/>
          <p:nvPr/>
        </p:nvSpPr>
        <p:spPr>
          <a:xfrm>
            <a:off x="4815535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656FB9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55" name="object 455"/>
          <p:cNvSpPr/>
          <p:nvPr/>
        </p:nvSpPr>
        <p:spPr>
          <a:xfrm>
            <a:off x="4814773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646FB9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56" name="object 456"/>
          <p:cNvSpPr/>
          <p:nvPr/>
        </p:nvSpPr>
        <p:spPr>
          <a:xfrm>
            <a:off x="4814773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646FB9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57" name="object 457"/>
          <p:cNvSpPr/>
          <p:nvPr/>
        </p:nvSpPr>
        <p:spPr>
          <a:xfrm>
            <a:off x="4814773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646EB9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58" name="object 458"/>
          <p:cNvSpPr/>
          <p:nvPr/>
        </p:nvSpPr>
        <p:spPr>
          <a:xfrm>
            <a:off x="4814011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626EB9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59" name="object 459"/>
          <p:cNvSpPr/>
          <p:nvPr/>
        </p:nvSpPr>
        <p:spPr>
          <a:xfrm>
            <a:off x="4813249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626DB9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60" name="object 460"/>
          <p:cNvSpPr/>
          <p:nvPr/>
        </p:nvSpPr>
        <p:spPr>
          <a:xfrm>
            <a:off x="4813249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626BB8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61" name="object 461"/>
          <p:cNvSpPr/>
          <p:nvPr/>
        </p:nvSpPr>
        <p:spPr>
          <a:xfrm>
            <a:off x="4813249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616BB8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62" name="object 462"/>
          <p:cNvSpPr/>
          <p:nvPr/>
        </p:nvSpPr>
        <p:spPr>
          <a:xfrm>
            <a:off x="4812487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616AB8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63" name="object 463"/>
          <p:cNvSpPr/>
          <p:nvPr/>
        </p:nvSpPr>
        <p:spPr>
          <a:xfrm>
            <a:off x="4811725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616AB8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64" name="object 464"/>
          <p:cNvSpPr/>
          <p:nvPr/>
        </p:nvSpPr>
        <p:spPr>
          <a:xfrm>
            <a:off x="4811725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616AB6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65" name="object 465"/>
          <p:cNvSpPr/>
          <p:nvPr/>
        </p:nvSpPr>
        <p:spPr>
          <a:xfrm>
            <a:off x="4811725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6169B6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66" name="object 466"/>
          <p:cNvSpPr/>
          <p:nvPr/>
        </p:nvSpPr>
        <p:spPr>
          <a:xfrm>
            <a:off x="4810963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6169B6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67" name="object 467"/>
          <p:cNvSpPr/>
          <p:nvPr/>
        </p:nvSpPr>
        <p:spPr>
          <a:xfrm>
            <a:off x="4810201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6067B6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68" name="object 468"/>
          <p:cNvSpPr/>
          <p:nvPr/>
        </p:nvSpPr>
        <p:spPr>
          <a:xfrm>
            <a:off x="4810201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6066B5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69" name="object 469"/>
          <p:cNvSpPr/>
          <p:nvPr/>
        </p:nvSpPr>
        <p:spPr>
          <a:xfrm>
            <a:off x="4810201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6066B5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70" name="object 470"/>
          <p:cNvSpPr/>
          <p:nvPr/>
        </p:nvSpPr>
        <p:spPr>
          <a:xfrm>
            <a:off x="4809439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5E66B5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71" name="object 471"/>
          <p:cNvSpPr/>
          <p:nvPr/>
        </p:nvSpPr>
        <p:spPr>
          <a:xfrm>
            <a:off x="4808677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5E66B5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72" name="object 472"/>
          <p:cNvSpPr/>
          <p:nvPr/>
        </p:nvSpPr>
        <p:spPr>
          <a:xfrm>
            <a:off x="4808677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5E65B4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73" name="object 473"/>
          <p:cNvSpPr/>
          <p:nvPr/>
        </p:nvSpPr>
        <p:spPr>
          <a:xfrm>
            <a:off x="4808677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5D64B4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74" name="object 474"/>
          <p:cNvSpPr/>
          <p:nvPr/>
        </p:nvSpPr>
        <p:spPr>
          <a:xfrm>
            <a:off x="4807915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5D64B4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75" name="object 475"/>
          <p:cNvSpPr/>
          <p:nvPr/>
        </p:nvSpPr>
        <p:spPr>
          <a:xfrm>
            <a:off x="4807153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5D62B4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76" name="object 476"/>
          <p:cNvSpPr/>
          <p:nvPr/>
        </p:nvSpPr>
        <p:spPr>
          <a:xfrm>
            <a:off x="4807153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5C61B4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77" name="object 477"/>
          <p:cNvSpPr/>
          <p:nvPr/>
        </p:nvSpPr>
        <p:spPr>
          <a:xfrm>
            <a:off x="4807153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5C61B4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78" name="object 478"/>
          <p:cNvSpPr/>
          <p:nvPr/>
        </p:nvSpPr>
        <p:spPr>
          <a:xfrm>
            <a:off x="4806391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5C61B4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79" name="object 479"/>
          <p:cNvSpPr/>
          <p:nvPr/>
        </p:nvSpPr>
        <p:spPr>
          <a:xfrm>
            <a:off x="4805629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5C61B4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80" name="object 480"/>
          <p:cNvSpPr/>
          <p:nvPr/>
        </p:nvSpPr>
        <p:spPr>
          <a:xfrm>
            <a:off x="4805629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5C60B4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81" name="object 481"/>
          <p:cNvSpPr/>
          <p:nvPr/>
        </p:nvSpPr>
        <p:spPr>
          <a:xfrm>
            <a:off x="4805629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5C5EB3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82" name="object 482"/>
          <p:cNvSpPr/>
          <p:nvPr/>
        </p:nvSpPr>
        <p:spPr>
          <a:xfrm>
            <a:off x="4804873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5B5EB3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83" name="object 483"/>
          <p:cNvSpPr/>
          <p:nvPr/>
        </p:nvSpPr>
        <p:spPr>
          <a:xfrm>
            <a:off x="4804118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5B5DB3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84" name="object 484"/>
          <p:cNvSpPr/>
          <p:nvPr/>
        </p:nvSpPr>
        <p:spPr>
          <a:xfrm>
            <a:off x="4804118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5B5DB3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85" name="object 485"/>
          <p:cNvSpPr/>
          <p:nvPr/>
        </p:nvSpPr>
        <p:spPr>
          <a:xfrm>
            <a:off x="4804118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595CB1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86" name="object 486"/>
          <p:cNvSpPr/>
          <p:nvPr/>
        </p:nvSpPr>
        <p:spPr>
          <a:xfrm>
            <a:off x="4803356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595CB1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87" name="object 487"/>
          <p:cNvSpPr/>
          <p:nvPr/>
        </p:nvSpPr>
        <p:spPr>
          <a:xfrm>
            <a:off x="4802594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595CB1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88" name="object 488"/>
          <p:cNvSpPr/>
          <p:nvPr/>
        </p:nvSpPr>
        <p:spPr>
          <a:xfrm>
            <a:off x="4802594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585BB1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89" name="object 489"/>
          <p:cNvSpPr/>
          <p:nvPr/>
        </p:nvSpPr>
        <p:spPr>
          <a:xfrm>
            <a:off x="4802594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5859B1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90" name="object 490"/>
          <p:cNvSpPr/>
          <p:nvPr/>
        </p:nvSpPr>
        <p:spPr>
          <a:xfrm>
            <a:off x="4801831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5859B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91" name="object 491"/>
          <p:cNvSpPr/>
          <p:nvPr/>
        </p:nvSpPr>
        <p:spPr>
          <a:xfrm>
            <a:off x="4801069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5858B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92" name="object 492"/>
          <p:cNvSpPr/>
          <p:nvPr/>
        </p:nvSpPr>
        <p:spPr>
          <a:xfrm>
            <a:off x="4801069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5858B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93" name="object 493"/>
          <p:cNvSpPr/>
          <p:nvPr/>
        </p:nvSpPr>
        <p:spPr>
          <a:xfrm>
            <a:off x="4801069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5858B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94" name="object 494"/>
          <p:cNvSpPr/>
          <p:nvPr/>
        </p:nvSpPr>
        <p:spPr>
          <a:xfrm>
            <a:off x="4800307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5757B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95" name="object 495"/>
          <p:cNvSpPr/>
          <p:nvPr/>
        </p:nvSpPr>
        <p:spPr>
          <a:xfrm>
            <a:off x="4799545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5757B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96" name="object 496"/>
          <p:cNvSpPr/>
          <p:nvPr/>
        </p:nvSpPr>
        <p:spPr>
          <a:xfrm>
            <a:off x="4799545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5756B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97" name="object 497"/>
          <p:cNvSpPr/>
          <p:nvPr/>
        </p:nvSpPr>
        <p:spPr>
          <a:xfrm>
            <a:off x="4799545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5656B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98" name="object 498"/>
          <p:cNvSpPr/>
          <p:nvPr/>
        </p:nvSpPr>
        <p:spPr>
          <a:xfrm>
            <a:off x="4798783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5654A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99" name="object 499"/>
          <p:cNvSpPr/>
          <p:nvPr/>
        </p:nvSpPr>
        <p:spPr>
          <a:xfrm>
            <a:off x="4798021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5653A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00" name="object 500"/>
          <p:cNvSpPr/>
          <p:nvPr/>
        </p:nvSpPr>
        <p:spPr>
          <a:xfrm>
            <a:off x="4798021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5453A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01" name="object 501"/>
          <p:cNvSpPr/>
          <p:nvPr/>
        </p:nvSpPr>
        <p:spPr>
          <a:xfrm>
            <a:off x="4798021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5453A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02" name="object 502"/>
          <p:cNvSpPr/>
          <p:nvPr/>
        </p:nvSpPr>
        <p:spPr>
          <a:xfrm>
            <a:off x="4797259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5452A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03" name="object 503"/>
          <p:cNvSpPr/>
          <p:nvPr/>
        </p:nvSpPr>
        <p:spPr>
          <a:xfrm>
            <a:off x="4796497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5352AE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04" name="object 504"/>
          <p:cNvSpPr/>
          <p:nvPr/>
        </p:nvSpPr>
        <p:spPr>
          <a:xfrm>
            <a:off x="4796497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5350AE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05" name="object 505"/>
          <p:cNvSpPr/>
          <p:nvPr/>
        </p:nvSpPr>
        <p:spPr>
          <a:xfrm>
            <a:off x="4796497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5350AE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06" name="object 506"/>
          <p:cNvSpPr/>
          <p:nvPr/>
        </p:nvSpPr>
        <p:spPr>
          <a:xfrm>
            <a:off x="4795735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534FAE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07" name="object 507"/>
          <p:cNvSpPr/>
          <p:nvPr/>
        </p:nvSpPr>
        <p:spPr>
          <a:xfrm>
            <a:off x="4794973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534EAC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08" name="object 508"/>
          <p:cNvSpPr/>
          <p:nvPr/>
        </p:nvSpPr>
        <p:spPr>
          <a:xfrm>
            <a:off x="4794973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534EAC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09" name="object 509"/>
          <p:cNvSpPr/>
          <p:nvPr/>
        </p:nvSpPr>
        <p:spPr>
          <a:xfrm>
            <a:off x="4794973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524EAC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10" name="object 510"/>
          <p:cNvSpPr/>
          <p:nvPr/>
        </p:nvSpPr>
        <p:spPr>
          <a:xfrm>
            <a:off x="4794212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524EAC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11" name="object 511"/>
          <p:cNvSpPr/>
          <p:nvPr/>
        </p:nvSpPr>
        <p:spPr>
          <a:xfrm>
            <a:off x="4793450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524DAB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12" name="object 512"/>
          <p:cNvSpPr/>
          <p:nvPr/>
        </p:nvSpPr>
        <p:spPr>
          <a:xfrm>
            <a:off x="4793450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504BAB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13" name="object 513"/>
          <p:cNvSpPr/>
          <p:nvPr/>
        </p:nvSpPr>
        <p:spPr>
          <a:xfrm>
            <a:off x="4793450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504BAB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14" name="object 514"/>
          <p:cNvSpPr/>
          <p:nvPr/>
        </p:nvSpPr>
        <p:spPr>
          <a:xfrm>
            <a:off x="4793450" y="1810054"/>
            <a:ext cx="0" cy="450850"/>
          </a:xfrm>
          <a:custGeom>
            <a:avLst/>
            <a:gdLst/>
            <a:ahLst/>
            <a:cxnLst/>
            <a:rect l="l" t="t" r="r" b="b"/>
            <a:pathLst>
              <a:path w="0" h="450850">
                <a:moveTo>
                  <a:pt x="0" y="0"/>
                </a:moveTo>
                <a:lnTo>
                  <a:pt x="0" y="450608"/>
                </a:lnTo>
              </a:path>
            </a:pathLst>
          </a:custGeom>
          <a:ln w="3175">
            <a:solidFill>
              <a:srgbClr val="504AAB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15" name="object 515"/>
          <p:cNvSpPr txBox="1"/>
          <p:nvPr/>
        </p:nvSpPr>
        <p:spPr>
          <a:xfrm>
            <a:off x="916436" y="3260322"/>
            <a:ext cx="723265" cy="3308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455295" algn="l"/>
              </a:tabLst>
            </a:pPr>
            <a:r>
              <a:rPr dirty="0" sz="2000" spc="-15">
                <a:latin typeface="SimSun"/>
                <a:cs typeface="SimSun"/>
              </a:rPr>
              <a:t>Ⅰ</a:t>
            </a:r>
            <a:r>
              <a:rPr dirty="0" sz="2000" spc="-5">
                <a:latin typeface="Book Antiqua"/>
                <a:cs typeface="Book Antiqua"/>
              </a:rPr>
              <a:t>.</a:t>
            </a:r>
            <a:r>
              <a:rPr dirty="0" sz="2000">
                <a:latin typeface="Book Antiqua"/>
                <a:cs typeface="Book Antiqua"/>
              </a:rPr>
              <a:t>	</a:t>
            </a:r>
            <a:r>
              <a:rPr dirty="0" sz="2000">
                <a:latin typeface="HY헤드라인M"/>
                <a:cs typeface="HY헤드라인M"/>
              </a:rPr>
              <a:t>개</a:t>
            </a:r>
            <a:endParaRPr sz="2000">
              <a:latin typeface="HY헤드라인M"/>
              <a:cs typeface="HY헤드라인M"/>
            </a:endParaRPr>
          </a:p>
        </p:txBody>
      </p:sp>
      <p:sp>
        <p:nvSpPr>
          <p:cNvPr id="516" name="object 516"/>
          <p:cNvSpPr txBox="1"/>
          <p:nvPr/>
        </p:nvSpPr>
        <p:spPr>
          <a:xfrm>
            <a:off x="2121267" y="3260322"/>
            <a:ext cx="280035" cy="3308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>
                <a:latin typeface="HY헤드라인M"/>
                <a:cs typeface="HY헤드라인M"/>
              </a:rPr>
              <a:t>요</a:t>
            </a:r>
            <a:endParaRPr sz="2000">
              <a:latin typeface="HY헤드라인M"/>
              <a:cs typeface="HY헤드라인M"/>
            </a:endParaRPr>
          </a:p>
        </p:txBody>
      </p:sp>
      <p:sp>
        <p:nvSpPr>
          <p:cNvPr id="517" name="object 517"/>
          <p:cNvSpPr txBox="1"/>
          <p:nvPr/>
        </p:nvSpPr>
        <p:spPr>
          <a:xfrm>
            <a:off x="6210991" y="3260322"/>
            <a:ext cx="428625" cy="3308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 spc="35" b="1">
                <a:latin typeface="HY헤드라인M"/>
                <a:cs typeface="HY헤드라인M"/>
              </a:rPr>
              <a:t>·</a:t>
            </a:r>
            <a:r>
              <a:rPr dirty="0" sz="2000">
                <a:latin typeface="HY헤드라인M"/>
                <a:cs typeface="HY헤드라인M"/>
              </a:rPr>
              <a:t>1</a:t>
            </a:r>
            <a:endParaRPr sz="2000">
              <a:latin typeface="HY헤드라인M"/>
              <a:cs typeface="HY헤드라인M"/>
            </a:endParaRPr>
          </a:p>
        </p:txBody>
      </p:sp>
      <p:sp>
        <p:nvSpPr>
          <p:cNvPr id="518" name="object 518"/>
          <p:cNvSpPr txBox="1"/>
          <p:nvPr/>
        </p:nvSpPr>
        <p:spPr>
          <a:xfrm>
            <a:off x="916436" y="4490370"/>
            <a:ext cx="1497330" cy="3308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 spc="35">
                <a:latin typeface="SimSun"/>
                <a:cs typeface="SimSun"/>
              </a:rPr>
              <a:t>Ⅱ</a:t>
            </a:r>
            <a:r>
              <a:rPr dirty="0" sz="2000" spc="35">
                <a:latin typeface="Book Antiqua"/>
                <a:cs typeface="Book Antiqua"/>
              </a:rPr>
              <a:t>.</a:t>
            </a:r>
            <a:r>
              <a:rPr dirty="0" sz="2000" spc="425">
                <a:latin typeface="Book Antiqua"/>
                <a:cs typeface="Book Antiqua"/>
              </a:rPr>
              <a:t> </a:t>
            </a:r>
            <a:r>
              <a:rPr dirty="0" sz="2000" spc="-5">
                <a:latin typeface="HY헤드라인M"/>
                <a:cs typeface="HY헤드라인M"/>
              </a:rPr>
              <a:t>활동실적</a:t>
            </a:r>
            <a:endParaRPr sz="2000">
              <a:latin typeface="HY헤드라인M"/>
              <a:cs typeface="HY헤드라인M"/>
            </a:endParaRPr>
          </a:p>
        </p:txBody>
      </p:sp>
      <p:sp>
        <p:nvSpPr>
          <p:cNvPr id="519" name="object 519"/>
          <p:cNvSpPr txBox="1"/>
          <p:nvPr/>
        </p:nvSpPr>
        <p:spPr>
          <a:xfrm>
            <a:off x="6210991" y="4490370"/>
            <a:ext cx="428625" cy="3308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 spc="35" b="1">
                <a:latin typeface="HY헤드라인M"/>
                <a:cs typeface="HY헤드라인M"/>
              </a:rPr>
              <a:t>·</a:t>
            </a:r>
            <a:r>
              <a:rPr dirty="0" sz="2000">
                <a:latin typeface="HY헤드라인M"/>
                <a:cs typeface="HY헤드라인M"/>
              </a:rPr>
              <a:t>2</a:t>
            </a:r>
            <a:endParaRPr sz="2000">
              <a:latin typeface="HY헤드라인M"/>
              <a:cs typeface="HY헤드라인M"/>
            </a:endParaRPr>
          </a:p>
        </p:txBody>
      </p:sp>
      <p:sp>
        <p:nvSpPr>
          <p:cNvPr id="520" name="object 520"/>
          <p:cNvSpPr txBox="1"/>
          <p:nvPr/>
        </p:nvSpPr>
        <p:spPr>
          <a:xfrm>
            <a:off x="916436" y="5721940"/>
            <a:ext cx="1497330" cy="3308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 spc="35">
                <a:latin typeface="SimSun"/>
                <a:cs typeface="SimSun"/>
              </a:rPr>
              <a:t>Ⅲ</a:t>
            </a:r>
            <a:r>
              <a:rPr dirty="0" sz="2000" spc="35">
                <a:latin typeface="Book Antiqua"/>
                <a:cs typeface="Book Antiqua"/>
              </a:rPr>
              <a:t>.</a:t>
            </a:r>
            <a:r>
              <a:rPr dirty="0" sz="2000" spc="425">
                <a:latin typeface="Book Antiqua"/>
                <a:cs typeface="Book Antiqua"/>
              </a:rPr>
              <a:t> </a:t>
            </a:r>
            <a:r>
              <a:rPr dirty="0" sz="2000" spc="-5">
                <a:latin typeface="HY헤드라인M"/>
                <a:cs typeface="HY헤드라인M"/>
              </a:rPr>
              <a:t>향후과제</a:t>
            </a:r>
            <a:endParaRPr sz="2000">
              <a:latin typeface="HY헤드라인M"/>
              <a:cs typeface="HY헤드라인M"/>
            </a:endParaRPr>
          </a:p>
        </p:txBody>
      </p:sp>
      <p:sp>
        <p:nvSpPr>
          <p:cNvPr id="521" name="object 521"/>
          <p:cNvSpPr txBox="1"/>
          <p:nvPr/>
        </p:nvSpPr>
        <p:spPr>
          <a:xfrm>
            <a:off x="6210991" y="5721940"/>
            <a:ext cx="428625" cy="3308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 spc="35" b="1">
                <a:latin typeface="HY헤드라인M"/>
                <a:cs typeface="HY헤드라인M"/>
              </a:rPr>
              <a:t>·</a:t>
            </a:r>
            <a:r>
              <a:rPr dirty="0" sz="2000">
                <a:latin typeface="HY헤드라인M"/>
                <a:cs typeface="HY헤드라인M"/>
              </a:rPr>
              <a:t>5</a:t>
            </a:r>
            <a:endParaRPr sz="2000">
              <a:latin typeface="HY헤드라인M"/>
              <a:cs typeface="HY헤드라인M"/>
            </a:endParaRPr>
          </a:p>
        </p:txBody>
      </p:sp>
      <p:sp>
        <p:nvSpPr>
          <p:cNvPr id="522" name="object 522"/>
          <p:cNvSpPr txBox="1"/>
          <p:nvPr/>
        </p:nvSpPr>
        <p:spPr>
          <a:xfrm>
            <a:off x="1093124" y="6962644"/>
            <a:ext cx="5546090" cy="16002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400" spc="65">
                <a:latin typeface="옥션고딕 B"/>
                <a:cs typeface="옥션고딕 B"/>
              </a:rPr>
              <a:t>참고 </a:t>
            </a:r>
            <a:r>
              <a:rPr dirty="0" sz="1400" spc="-5">
                <a:latin typeface="Book Antiqua"/>
                <a:cs typeface="Book Antiqua"/>
              </a:rPr>
              <a:t>1.  </a:t>
            </a:r>
            <a:r>
              <a:rPr dirty="0" sz="1400" spc="10">
                <a:latin typeface="Book Antiqua"/>
                <a:cs typeface="Book Antiqua"/>
              </a:rPr>
              <a:t>’16</a:t>
            </a:r>
            <a:r>
              <a:rPr dirty="0" sz="1400" spc="10">
                <a:latin typeface="옥션고딕 B"/>
                <a:cs typeface="옥션고딕 B"/>
              </a:rPr>
              <a:t>년  </a:t>
            </a:r>
            <a:r>
              <a:rPr dirty="0" sz="1400" spc="60">
                <a:latin typeface="옥션고딕 B"/>
                <a:cs typeface="옥션고딕 B"/>
              </a:rPr>
              <a:t>청렴 옴부즈만 정례회의 </a:t>
            </a:r>
            <a:r>
              <a:rPr dirty="0" sz="1400" spc="65">
                <a:latin typeface="옥션고딕 B"/>
                <a:cs typeface="옥션고딕 B"/>
              </a:rPr>
              <a:t>및 </a:t>
            </a:r>
            <a:r>
              <a:rPr dirty="0" sz="1400" spc="405">
                <a:latin typeface="옥션고딕 B"/>
                <a:cs typeface="옥션고딕 B"/>
              </a:rPr>
              <a:t> </a:t>
            </a:r>
            <a:r>
              <a:rPr dirty="0" sz="1400" spc="50">
                <a:latin typeface="옥션고딕 B"/>
                <a:cs typeface="옥션고딕 B"/>
              </a:rPr>
              <a:t>감사참여실적</a:t>
            </a:r>
            <a:r>
              <a:rPr dirty="0" sz="1400" spc="50">
                <a:latin typeface="Book Antiqua"/>
                <a:cs typeface="Book Antiqua"/>
              </a:rPr>
              <a:t>(</a:t>
            </a:r>
            <a:r>
              <a:rPr dirty="0" sz="1400" spc="50">
                <a:latin typeface="옥션고딕 B"/>
                <a:cs typeface="옥션고딕 B"/>
              </a:rPr>
              <a:t>요약</a:t>
            </a:r>
            <a:r>
              <a:rPr dirty="0" sz="1400" spc="50">
                <a:latin typeface="Book Antiqua"/>
                <a:cs typeface="Book Antiqua"/>
              </a:rPr>
              <a:t>) </a:t>
            </a:r>
            <a:r>
              <a:rPr dirty="0" sz="1400" spc="-990">
                <a:latin typeface="SimSun"/>
                <a:cs typeface="SimSun"/>
              </a:rPr>
              <a:t>·····</a:t>
            </a:r>
            <a:r>
              <a:rPr dirty="0" sz="1400" spc="200">
                <a:latin typeface="SimSun"/>
                <a:cs typeface="SimSun"/>
              </a:rPr>
              <a:t> </a:t>
            </a:r>
            <a:r>
              <a:rPr dirty="0" sz="1400" spc="-5">
                <a:latin typeface="Book Antiqua"/>
                <a:cs typeface="Book Antiqua"/>
              </a:rPr>
              <a:t>6</a:t>
            </a:r>
            <a:endParaRPr sz="1400">
              <a:latin typeface="Book Antiqua"/>
              <a:cs typeface="Book Antiqua"/>
            </a:endParaRPr>
          </a:p>
          <a:p>
            <a:pPr marL="12700" marR="5080">
              <a:lnSpc>
                <a:spcPct val="318900"/>
              </a:lnSpc>
            </a:pPr>
            <a:r>
              <a:rPr dirty="0" sz="1400" spc="65">
                <a:latin typeface="옥션고딕 B"/>
                <a:cs typeface="옥션고딕 B"/>
              </a:rPr>
              <a:t>참고 </a:t>
            </a:r>
            <a:r>
              <a:rPr dirty="0" sz="1400" spc="-5">
                <a:latin typeface="Book Antiqua"/>
                <a:cs typeface="Book Antiqua"/>
              </a:rPr>
              <a:t>2. </a:t>
            </a:r>
            <a:r>
              <a:rPr dirty="0" sz="1400" spc="65">
                <a:latin typeface="옥션고딕 B"/>
                <a:cs typeface="옥션고딕 B"/>
              </a:rPr>
              <a:t>청렴 </a:t>
            </a:r>
            <a:r>
              <a:rPr dirty="0" sz="1400" spc="60">
                <a:latin typeface="옥션고딕 B"/>
                <a:cs typeface="옥션고딕 B"/>
              </a:rPr>
              <a:t>옴부즈만 </a:t>
            </a:r>
            <a:r>
              <a:rPr dirty="0" sz="1400" spc="65">
                <a:latin typeface="옥션고딕 B"/>
                <a:cs typeface="옥션고딕 B"/>
              </a:rPr>
              <a:t>회의 </a:t>
            </a:r>
            <a:r>
              <a:rPr dirty="0" sz="1400" spc="60">
                <a:latin typeface="옥션고딕 B"/>
                <a:cs typeface="옥션고딕 B"/>
              </a:rPr>
              <a:t>참여 </a:t>
            </a:r>
            <a:r>
              <a:rPr dirty="0" sz="1400" spc="65">
                <a:latin typeface="옥션고딕 B"/>
                <a:cs typeface="옥션고딕 B"/>
              </a:rPr>
              <a:t>사진 </a:t>
            </a:r>
            <a:r>
              <a:rPr dirty="0" sz="1400" spc="-1050">
                <a:latin typeface="SimSun"/>
                <a:cs typeface="SimSun"/>
              </a:rPr>
              <a:t>···············································</a:t>
            </a:r>
            <a:r>
              <a:rPr dirty="0" sz="1400" spc="165">
                <a:latin typeface="SimSun"/>
                <a:cs typeface="SimSun"/>
              </a:rPr>
              <a:t> </a:t>
            </a:r>
            <a:r>
              <a:rPr dirty="0" sz="1400" spc="-5">
                <a:latin typeface="Book Antiqua"/>
                <a:cs typeface="Book Antiqua"/>
              </a:rPr>
              <a:t>7  </a:t>
            </a:r>
            <a:r>
              <a:rPr dirty="0" sz="1400" spc="65">
                <a:latin typeface="옥션고딕 B"/>
                <a:cs typeface="옥션고딕 B"/>
              </a:rPr>
              <a:t>참고 </a:t>
            </a:r>
            <a:r>
              <a:rPr dirty="0" sz="1400" spc="-5">
                <a:latin typeface="Book Antiqua"/>
                <a:cs typeface="Book Antiqua"/>
              </a:rPr>
              <a:t>2. </a:t>
            </a:r>
            <a:r>
              <a:rPr dirty="0" sz="1400" spc="10">
                <a:latin typeface="Book Antiqua"/>
                <a:cs typeface="Book Antiqua"/>
              </a:rPr>
              <a:t>’16</a:t>
            </a:r>
            <a:r>
              <a:rPr dirty="0" sz="1400" spc="10">
                <a:latin typeface="옥션고딕 B"/>
                <a:cs typeface="옥션고딕 B"/>
              </a:rPr>
              <a:t>년 </a:t>
            </a:r>
            <a:r>
              <a:rPr dirty="0" sz="1400" spc="60">
                <a:latin typeface="옥션고딕 B"/>
                <a:cs typeface="옥션고딕 B"/>
              </a:rPr>
              <a:t>청렴 옴부즈만 </a:t>
            </a:r>
            <a:r>
              <a:rPr dirty="0" sz="1400" spc="65">
                <a:latin typeface="옥션고딕 B"/>
                <a:cs typeface="옥션고딕 B"/>
              </a:rPr>
              <a:t>회의록</a:t>
            </a:r>
            <a:r>
              <a:rPr dirty="0" sz="1400" spc="390">
                <a:latin typeface="옥션고딕 B"/>
                <a:cs typeface="옥션고딕 B"/>
              </a:rPr>
              <a:t> </a:t>
            </a:r>
            <a:r>
              <a:rPr dirty="0" sz="1400" spc="-1050">
                <a:latin typeface="SimSun"/>
                <a:cs typeface="SimSun"/>
              </a:rPr>
              <a:t>····················································</a:t>
            </a:r>
            <a:r>
              <a:rPr dirty="0" sz="1400" spc="160">
                <a:latin typeface="SimSun"/>
                <a:cs typeface="SimSun"/>
              </a:rPr>
              <a:t> </a:t>
            </a:r>
            <a:r>
              <a:rPr dirty="0" sz="1400" spc="-5">
                <a:latin typeface="Book Antiqua"/>
                <a:cs typeface="Book Antiqua"/>
              </a:rPr>
              <a:t>8</a:t>
            </a:r>
            <a:endParaRPr sz="1400">
              <a:latin typeface="Book Antiqua"/>
              <a:cs typeface="Book Antiqua"/>
            </a:endParaRPr>
          </a:p>
        </p:txBody>
      </p:sp>
      <p:sp>
        <p:nvSpPr>
          <p:cNvPr id="523" name="object 523"/>
          <p:cNvSpPr/>
          <p:nvPr/>
        </p:nvSpPr>
        <p:spPr>
          <a:xfrm>
            <a:off x="737222" y="1097597"/>
            <a:ext cx="0" cy="8464550"/>
          </a:xfrm>
          <a:custGeom>
            <a:avLst/>
            <a:gdLst/>
            <a:ahLst/>
            <a:cxnLst/>
            <a:rect l="l" t="t" r="r" b="b"/>
            <a:pathLst>
              <a:path w="0" h="8464550">
                <a:moveTo>
                  <a:pt x="0" y="0"/>
                </a:moveTo>
                <a:lnTo>
                  <a:pt x="0" y="8464181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24" name="object 524"/>
          <p:cNvSpPr/>
          <p:nvPr/>
        </p:nvSpPr>
        <p:spPr>
          <a:xfrm>
            <a:off x="6817753" y="1097597"/>
            <a:ext cx="0" cy="8464550"/>
          </a:xfrm>
          <a:custGeom>
            <a:avLst/>
            <a:gdLst/>
            <a:ahLst/>
            <a:cxnLst/>
            <a:rect l="l" t="t" r="r" b="b"/>
            <a:pathLst>
              <a:path w="0" h="8464550">
                <a:moveTo>
                  <a:pt x="0" y="0"/>
                </a:moveTo>
                <a:lnTo>
                  <a:pt x="0" y="8464181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25" name="object 525"/>
          <p:cNvSpPr/>
          <p:nvPr/>
        </p:nvSpPr>
        <p:spPr>
          <a:xfrm>
            <a:off x="735698" y="1097597"/>
            <a:ext cx="6085205" cy="0"/>
          </a:xfrm>
          <a:custGeom>
            <a:avLst/>
            <a:gdLst/>
            <a:ahLst/>
            <a:cxnLst/>
            <a:rect l="l" t="t" r="r" b="b"/>
            <a:pathLst>
              <a:path w="6085205" h="0">
                <a:moveTo>
                  <a:pt x="0" y="0"/>
                </a:moveTo>
                <a:lnTo>
                  <a:pt x="608510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26" name="object 526"/>
          <p:cNvSpPr/>
          <p:nvPr/>
        </p:nvSpPr>
        <p:spPr>
          <a:xfrm>
            <a:off x="735698" y="9561779"/>
            <a:ext cx="6085205" cy="0"/>
          </a:xfrm>
          <a:custGeom>
            <a:avLst/>
            <a:gdLst/>
            <a:ahLst/>
            <a:cxnLst/>
            <a:rect l="l" t="t" r="r" b="b"/>
            <a:pathLst>
              <a:path w="6085205" h="0">
                <a:moveTo>
                  <a:pt x="0" y="0"/>
                </a:moveTo>
                <a:lnTo>
                  <a:pt x="608510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737222" y="1097597"/>
            <a:ext cx="6079007" cy="42626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780873" y="1151887"/>
            <a:ext cx="1215390" cy="2997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973455" algn="l"/>
              </a:tabLst>
            </a:pPr>
            <a:r>
              <a:rPr dirty="0" sz="1800" spc="-5">
                <a:latin typeface="HY헤드라인M"/>
                <a:cs typeface="HY헤드라인M"/>
              </a:rPr>
              <a:t>Ⅰ.</a:t>
            </a:r>
            <a:r>
              <a:rPr dirty="0" sz="1800" spc="290">
                <a:latin typeface="HY헤드라인M"/>
                <a:cs typeface="HY헤드라인M"/>
              </a:rPr>
              <a:t> </a:t>
            </a:r>
            <a:r>
              <a:rPr dirty="0" sz="1800" spc="-5">
                <a:latin typeface="HY헤드라인M"/>
                <a:cs typeface="HY헤드라인M"/>
              </a:rPr>
              <a:t>개</a:t>
            </a:r>
            <a:r>
              <a:rPr dirty="0" sz="1800">
                <a:latin typeface="HY헤드라인M"/>
                <a:cs typeface="HY헤드라인M"/>
              </a:rPr>
              <a:t>	</a:t>
            </a:r>
            <a:r>
              <a:rPr dirty="0" sz="1800" spc="-5">
                <a:latin typeface="HY헤드라인M"/>
                <a:cs typeface="HY헤드라인M"/>
              </a:rPr>
              <a:t>요</a:t>
            </a:r>
            <a:endParaRPr sz="1800">
              <a:latin typeface="HY헤드라인M"/>
              <a:cs typeface="HY헤드라인M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725030" y="1097597"/>
            <a:ext cx="6105525" cy="0"/>
          </a:xfrm>
          <a:custGeom>
            <a:avLst/>
            <a:gdLst/>
            <a:ahLst/>
            <a:cxnLst/>
            <a:rect l="l" t="t" r="r" b="b"/>
            <a:pathLst>
              <a:path w="6105525" h="0">
                <a:moveTo>
                  <a:pt x="0" y="0"/>
                </a:moveTo>
                <a:lnTo>
                  <a:pt x="6104915" y="0"/>
                </a:lnTo>
              </a:path>
            </a:pathLst>
          </a:custGeom>
          <a:ln w="25895">
            <a:solidFill>
              <a:srgbClr val="364878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725030" y="1523860"/>
            <a:ext cx="6105525" cy="0"/>
          </a:xfrm>
          <a:custGeom>
            <a:avLst/>
            <a:gdLst/>
            <a:ahLst/>
            <a:cxnLst/>
            <a:rect l="l" t="t" r="r" b="b"/>
            <a:pathLst>
              <a:path w="6105525" h="0">
                <a:moveTo>
                  <a:pt x="0" y="0"/>
                </a:moveTo>
                <a:lnTo>
                  <a:pt x="6104915" y="0"/>
                </a:lnTo>
              </a:path>
            </a:pathLst>
          </a:custGeom>
          <a:ln w="25895">
            <a:solidFill>
              <a:srgbClr val="364878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737222" y="1771992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737222" y="1797875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737222" y="1823758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737222" y="1849640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737222" y="1875510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33"/>
                </a:moveTo>
                <a:lnTo>
                  <a:pt x="3809" y="5333"/>
                </a:lnTo>
              </a:path>
            </a:pathLst>
          </a:custGeom>
          <a:ln w="10668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737222" y="1901393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737222" y="1927275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737222" y="1953158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737222" y="1979041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737222" y="2004910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737222" y="2030793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737222" y="2056676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737222" y="2082558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737222" y="2108428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737222" y="2134311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737222" y="2160193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737222" y="2186076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/>
          <p:nvPr/>
        </p:nvSpPr>
        <p:spPr>
          <a:xfrm>
            <a:off x="737222" y="2211946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33"/>
                </a:moveTo>
                <a:lnTo>
                  <a:pt x="3809" y="5333"/>
                </a:lnTo>
              </a:path>
            </a:pathLst>
          </a:custGeom>
          <a:ln w="10668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4" name="object 24"/>
          <p:cNvSpPr/>
          <p:nvPr/>
        </p:nvSpPr>
        <p:spPr>
          <a:xfrm>
            <a:off x="737222" y="2237828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5" name="object 25"/>
          <p:cNvSpPr/>
          <p:nvPr/>
        </p:nvSpPr>
        <p:spPr>
          <a:xfrm>
            <a:off x="737222" y="2263711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6" name="object 26"/>
          <p:cNvSpPr/>
          <p:nvPr/>
        </p:nvSpPr>
        <p:spPr>
          <a:xfrm>
            <a:off x="737222" y="2289594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7" name="object 27"/>
          <p:cNvSpPr/>
          <p:nvPr/>
        </p:nvSpPr>
        <p:spPr>
          <a:xfrm>
            <a:off x="737222" y="2315476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8" name="object 28"/>
          <p:cNvSpPr/>
          <p:nvPr/>
        </p:nvSpPr>
        <p:spPr>
          <a:xfrm>
            <a:off x="737222" y="2341346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9" name="object 29"/>
          <p:cNvSpPr/>
          <p:nvPr/>
        </p:nvSpPr>
        <p:spPr>
          <a:xfrm>
            <a:off x="737222" y="2367229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0" name="object 30"/>
          <p:cNvSpPr/>
          <p:nvPr/>
        </p:nvSpPr>
        <p:spPr>
          <a:xfrm>
            <a:off x="6817753" y="1771992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1" name="object 31"/>
          <p:cNvSpPr/>
          <p:nvPr/>
        </p:nvSpPr>
        <p:spPr>
          <a:xfrm>
            <a:off x="6817753" y="1797875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2" name="object 32"/>
          <p:cNvSpPr/>
          <p:nvPr/>
        </p:nvSpPr>
        <p:spPr>
          <a:xfrm>
            <a:off x="6817753" y="1823758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3" name="object 33"/>
          <p:cNvSpPr/>
          <p:nvPr/>
        </p:nvSpPr>
        <p:spPr>
          <a:xfrm>
            <a:off x="6817753" y="1849640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4" name="object 34"/>
          <p:cNvSpPr/>
          <p:nvPr/>
        </p:nvSpPr>
        <p:spPr>
          <a:xfrm>
            <a:off x="6817753" y="1875510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33"/>
                </a:moveTo>
                <a:lnTo>
                  <a:pt x="3809" y="5333"/>
                </a:lnTo>
              </a:path>
            </a:pathLst>
          </a:custGeom>
          <a:ln w="10668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5" name="object 35"/>
          <p:cNvSpPr/>
          <p:nvPr/>
        </p:nvSpPr>
        <p:spPr>
          <a:xfrm>
            <a:off x="6817753" y="1901393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6" name="object 36"/>
          <p:cNvSpPr/>
          <p:nvPr/>
        </p:nvSpPr>
        <p:spPr>
          <a:xfrm>
            <a:off x="6817753" y="1927275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7" name="object 37"/>
          <p:cNvSpPr/>
          <p:nvPr/>
        </p:nvSpPr>
        <p:spPr>
          <a:xfrm>
            <a:off x="6817753" y="1953158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8" name="object 38"/>
          <p:cNvSpPr/>
          <p:nvPr/>
        </p:nvSpPr>
        <p:spPr>
          <a:xfrm>
            <a:off x="6817753" y="1979041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9" name="object 39"/>
          <p:cNvSpPr/>
          <p:nvPr/>
        </p:nvSpPr>
        <p:spPr>
          <a:xfrm>
            <a:off x="6817753" y="2004910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0" name="object 40"/>
          <p:cNvSpPr/>
          <p:nvPr/>
        </p:nvSpPr>
        <p:spPr>
          <a:xfrm>
            <a:off x="6817753" y="2030793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1" name="object 41"/>
          <p:cNvSpPr/>
          <p:nvPr/>
        </p:nvSpPr>
        <p:spPr>
          <a:xfrm>
            <a:off x="6817753" y="2056676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2" name="object 42"/>
          <p:cNvSpPr/>
          <p:nvPr/>
        </p:nvSpPr>
        <p:spPr>
          <a:xfrm>
            <a:off x="6817753" y="2082558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3" name="object 43"/>
          <p:cNvSpPr/>
          <p:nvPr/>
        </p:nvSpPr>
        <p:spPr>
          <a:xfrm>
            <a:off x="6817753" y="2108428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4" name="object 44"/>
          <p:cNvSpPr/>
          <p:nvPr/>
        </p:nvSpPr>
        <p:spPr>
          <a:xfrm>
            <a:off x="6817753" y="2134311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5" name="object 45"/>
          <p:cNvSpPr/>
          <p:nvPr/>
        </p:nvSpPr>
        <p:spPr>
          <a:xfrm>
            <a:off x="6817753" y="2160193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6" name="object 46"/>
          <p:cNvSpPr/>
          <p:nvPr/>
        </p:nvSpPr>
        <p:spPr>
          <a:xfrm>
            <a:off x="6817753" y="2186076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7" name="object 47"/>
          <p:cNvSpPr/>
          <p:nvPr/>
        </p:nvSpPr>
        <p:spPr>
          <a:xfrm>
            <a:off x="6817753" y="2211946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33"/>
                </a:moveTo>
                <a:lnTo>
                  <a:pt x="3809" y="5333"/>
                </a:lnTo>
              </a:path>
            </a:pathLst>
          </a:custGeom>
          <a:ln w="10668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8" name="object 48"/>
          <p:cNvSpPr/>
          <p:nvPr/>
        </p:nvSpPr>
        <p:spPr>
          <a:xfrm>
            <a:off x="6817753" y="2237828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9" name="object 49"/>
          <p:cNvSpPr/>
          <p:nvPr/>
        </p:nvSpPr>
        <p:spPr>
          <a:xfrm>
            <a:off x="6817753" y="2263711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0" name="object 50"/>
          <p:cNvSpPr/>
          <p:nvPr/>
        </p:nvSpPr>
        <p:spPr>
          <a:xfrm>
            <a:off x="6817753" y="2289594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1" name="object 51"/>
          <p:cNvSpPr/>
          <p:nvPr/>
        </p:nvSpPr>
        <p:spPr>
          <a:xfrm>
            <a:off x="6817753" y="2315476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2" name="object 52"/>
          <p:cNvSpPr/>
          <p:nvPr/>
        </p:nvSpPr>
        <p:spPr>
          <a:xfrm>
            <a:off x="6817753" y="2341346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3" name="object 53"/>
          <p:cNvSpPr/>
          <p:nvPr/>
        </p:nvSpPr>
        <p:spPr>
          <a:xfrm>
            <a:off x="6817753" y="2367229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4" name="object 54"/>
          <p:cNvSpPr/>
          <p:nvPr/>
        </p:nvSpPr>
        <p:spPr>
          <a:xfrm>
            <a:off x="735698" y="177199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5" name="object 55"/>
          <p:cNvSpPr/>
          <p:nvPr/>
        </p:nvSpPr>
        <p:spPr>
          <a:xfrm>
            <a:off x="761593" y="177199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6" name="object 56"/>
          <p:cNvSpPr/>
          <p:nvPr/>
        </p:nvSpPr>
        <p:spPr>
          <a:xfrm>
            <a:off x="787488" y="177199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7" name="object 57"/>
          <p:cNvSpPr/>
          <p:nvPr/>
        </p:nvSpPr>
        <p:spPr>
          <a:xfrm>
            <a:off x="813384" y="177199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8" name="object 58"/>
          <p:cNvSpPr/>
          <p:nvPr/>
        </p:nvSpPr>
        <p:spPr>
          <a:xfrm>
            <a:off x="839266" y="177199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9" name="object 59"/>
          <p:cNvSpPr/>
          <p:nvPr/>
        </p:nvSpPr>
        <p:spPr>
          <a:xfrm>
            <a:off x="865162" y="177199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0" name="object 60"/>
          <p:cNvSpPr/>
          <p:nvPr/>
        </p:nvSpPr>
        <p:spPr>
          <a:xfrm>
            <a:off x="891057" y="177199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1" name="object 61"/>
          <p:cNvSpPr/>
          <p:nvPr/>
        </p:nvSpPr>
        <p:spPr>
          <a:xfrm>
            <a:off x="916952" y="177199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2" name="object 62"/>
          <p:cNvSpPr/>
          <p:nvPr/>
        </p:nvSpPr>
        <p:spPr>
          <a:xfrm>
            <a:off x="942847" y="177199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3" name="object 63"/>
          <p:cNvSpPr/>
          <p:nvPr/>
        </p:nvSpPr>
        <p:spPr>
          <a:xfrm>
            <a:off x="968743" y="177199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4" name="object 64"/>
          <p:cNvSpPr/>
          <p:nvPr/>
        </p:nvSpPr>
        <p:spPr>
          <a:xfrm>
            <a:off x="994638" y="177199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5" name="object 65"/>
          <p:cNvSpPr/>
          <p:nvPr/>
        </p:nvSpPr>
        <p:spPr>
          <a:xfrm>
            <a:off x="1020533" y="177199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6" name="object 66"/>
          <p:cNvSpPr/>
          <p:nvPr/>
        </p:nvSpPr>
        <p:spPr>
          <a:xfrm>
            <a:off x="1046429" y="177199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7" name="object 67"/>
          <p:cNvSpPr/>
          <p:nvPr/>
        </p:nvSpPr>
        <p:spPr>
          <a:xfrm>
            <a:off x="1072324" y="177199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8" name="object 68"/>
          <p:cNvSpPr/>
          <p:nvPr/>
        </p:nvSpPr>
        <p:spPr>
          <a:xfrm>
            <a:off x="1098207" y="177199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9" name="object 69"/>
          <p:cNvSpPr/>
          <p:nvPr/>
        </p:nvSpPr>
        <p:spPr>
          <a:xfrm>
            <a:off x="1124102" y="177199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0" name="object 70"/>
          <p:cNvSpPr/>
          <p:nvPr/>
        </p:nvSpPr>
        <p:spPr>
          <a:xfrm>
            <a:off x="1149997" y="177199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1" name="object 71"/>
          <p:cNvSpPr/>
          <p:nvPr/>
        </p:nvSpPr>
        <p:spPr>
          <a:xfrm>
            <a:off x="1175892" y="177199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2" name="object 72"/>
          <p:cNvSpPr/>
          <p:nvPr/>
        </p:nvSpPr>
        <p:spPr>
          <a:xfrm>
            <a:off x="1201788" y="177199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3" name="object 73"/>
          <p:cNvSpPr/>
          <p:nvPr/>
        </p:nvSpPr>
        <p:spPr>
          <a:xfrm>
            <a:off x="1227683" y="177199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4" name="object 74"/>
          <p:cNvSpPr/>
          <p:nvPr/>
        </p:nvSpPr>
        <p:spPr>
          <a:xfrm>
            <a:off x="1253578" y="177199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5" name="object 75"/>
          <p:cNvSpPr/>
          <p:nvPr/>
        </p:nvSpPr>
        <p:spPr>
          <a:xfrm>
            <a:off x="1279474" y="177199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6" name="object 76"/>
          <p:cNvSpPr/>
          <p:nvPr/>
        </p:nvSpPr>
        <p:spPr>
          <a:xfrm>
            <a:off x="1305369" y="177199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7" name="object 77"/>
          <p:cNvSpPr/>
          <p:nvPr/>
        </p:nvSpPr>
        <p:spPr>
          <a:xfrm>
            <a:off x="1331264" y="177199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8" name="object 78"/>
          <p:cNvSpPr/>
          <p:nvPr/>
        </p:nvSpPr>
        <p:spPr>
          <a:xfrm>
            <a:off x="1357160" y="177199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9" name="object 79"/>
          <p:cNvSpPr/>
          <p:nvPr/>
        </p:nvSpPr>
        <p:spPr>
          <a:xfrm>
            <a:off x="1383042" y="177199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0" name="object 80"/>
          <p:cNvSpPr/>
          <p:nvPr/>
        </p:nvSpPr>
        <p:spPr>
          <a:xfrm>
            <a:off x="1408938" y="177199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1" name="object 81"/>
          <p:cNvSpPr/>
          <p:nvPr/>
        </p:nvSpPr>
        <p:spPr>
          <a:xfrm>
            <a:off x="1434833" y="177199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2" name="object 82"/>
          <p:cNvSpPr/>
          <p:nvPr/>
        </p:nvSpPr>
        <p:spPr>
          <a:xfrm>
            <a:off x="1460728" y="177199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3" name="object 83"/>
          <p:cNvSpPr/>
          <p:nvPr/>
        </p:nvSpPr>
        <p:spPr>
          <a:xfrm>
            <a:off x="1486623" y="177199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4" name="object 84"/>
          <p:cNvSpPr/>
          <p:nvPr/>
        </p:nvSpPr>
        <p:spPr>
          <a:xfrm>
            <a:off x="1512519" y="177199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5" name="object 85"/>
          <p:cNvSpPr/>
          <p:nvPr/>
        </p:nvSpPr>
        <p:spPr>
          <a:xfrm>
            <a:off x="1538414" y="177199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6" name="object 86"/>
          <p:cNvSpPr/>
          <p:nvPr/>
        </p:nvSpPr>
        <p:spPr>
          <a:xfrm>
            <a:off x="1564309" y="177199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7" name="object 87"/>
          <p:cNvSpPr/>
          <p:nvPr/>
        </p:nvSpPr>
        <p:spPr>
          <a:xfrm>
            <a:off x="1590205" y="177199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8" name="object 88"/>
          <p:cNvSpPr/>
          <p:nvPr/>
        </p:nvSpPr>
        <p:spPr>
          <a:xfrm>
            <a:off x="1616100" y="177199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9" name="object 89"/>
          <p:cNvSpPr/>
          <p:nvPr/>
        </p:nvSpPr>
        <p:spPr>
          <a:xfrm>
            <a:off x="1641982" y="177199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0" name="object 90"/>
          <p:cNvSpPr/>
          <p:nvPr/>
        </p:nvSpPr>
        <p:spPr>
          <a:xfrm>
            <a:off x="1667878" y="177199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1" name="object 91"/>
          <p:cNvSpPr/>
          <p:nvPr/>
        </p:nvSpPr>
        <p:spPr>
          <a:xfrm>
            <a:off x="1693773" y="177199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2" name="object 92"/>
          <p:cNvSpPr/>
          <p:nvPr/>
        </p:nvSpPr>
        <p:spPr>
          <a:xfrm>
            <a:off x="1719668" y="177199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3" name="object 93"/>
          <p:cNvSpPr/>
          <p:nvPr/>
        </p:nvSpPr>
        <p:spPr>
          <a:xfrm>
            <a:off x="1745564" y="177199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4" name="object 94"/>
          <p:cNvSpPr/>
          <p:nvPr/>
        </p:nvSpPr>
        <p:spPr>
          <a:xfrm>
            <a:off x="1771459" y="177199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5" name="object 95"/>
          <p:cNvSpPr/>
          <p:nvPr/>
        </p:nvSpPr>
        <p:spPr>
          <a:xfrm>
            <a:off x="1797354" y="177199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6" name="object 96"/>
          <p:cNvSpPr/>
          <p:nvPr/>
        </p:nvSpPr>
        <p:spPr>
          <a:xfrm>
            <a:off x="1823250" y="177199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7" name="object 97"/>
          <p:cNvSpPr/>
          <p:nvPr/>
        </p:nvSpPr>
        <p:spPr>
          <a:xfrm>
            <a:off x="1849145" y="177199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8" name="object 98"/>
          <p:cNvSpPr/>
          <p:nvPr/>
        </p:nvSpPr>
        <p:spPr>
          <a:xfrm>
            <a:off x="1875040" y="177199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9" name="object 99"/>
          <p:cNvSpPr/>
          <p:nvPr/>
        </p:nvSpPr>
        <p:spPr>
          <a:xfrm>
            <a:off x="1900935" y="177199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0" name="object 100"/>
          <p:cNvSpPr/>
          <p:nvPr/>
        </p:nvSpPr>
        <p:spPr>
          <a:xfrm>
            <a:off x="1926818" y="177199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1" name="object 101"/>
          <p:cNvSpPr/>
          <p:nvPr/>
        </p:nvSpPr>
        <p:spPr>
          <a:xfrm>
            <a:off x="1952713" y="177199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2" name="object 102"/>
          <p:cNvSpPr/>
          <p:nvPr/>
        </p:nvSpPr>
        <p:spPr>
          <a:xfrm>
            <a:off x="1978609" y="177199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3" name="object 103"/>
          <p:cNvSpPr/>
          <p:nvPr/>
        </p:nvSpPr>
        <p:spPr>
          <a:xfrm>
            <a:off x="2004504" y="177199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4" name="object 104"/>
          <p:cNvSpPr/>
          <p:nvPr/>
        </p:nvSpPr>
        <p:spPr>
          <a:xfrm>
            <a:off x="2030399" y="177199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5" name="object 105"/>
          <p:cNvSpPr/>
          <p:nvPr/>
        </p:nvSpPr>
        <p:spPr>
          <a:xfrm>
            <a:off x="2056295" y="177199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6" name="object 106"/>
          <p:cNvSpPr/>
          <p:nvPr/>
        </p:nvSpPr>
        <p:spPr>
          <a:xfrm>
            <a:off x="2082190" y="177199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7" name="object 107"/>
          <p:cNvSpPr/>
          <p:nvPr/>
        </p:nvSpPr>
        <p:spPr>
          <a:xfrm>
            <a:off x="2108085" y="177199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8" name="object 108"/>
          <p:cNvSpPr/>
          <p:nvPr/>
        </p:nvSpPr>
        <p:spPr>
          <a:xfrm>
            <a:off x="2133980" y="177199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9" name="object 109"/>
          <p:cNvSpPr/>
          <p:nvPr/>
        </p:nvSpPr>
        <p:spPr>
          <a:xfrm>
            <a:off x="2159876" y="177199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0" name="object 110"/>
          <p:cNvSpPr/>
          <p:nvPr/>
        </p:nvSpPr>
        <p:spPr>
          <a:xfrm>
            <a:off x="2185758" y="177199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1" name="object 111"/>
          <p:cNvSpPr/>
          <p:nvPr/>
        </p:nvSpPr>
        <p:spPr>
          <a:xfrm>
            <a:off x="2211654" y="177199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2" name="object 112"/>
          <p:cNvSpPr/>
          <p:nvPr/>
        </p:nvSpPr>
        <p:spPr>
          <a:xfrm>
            <a:off x="2237549" y="177199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3" name="object 113"/>
          <p:cNvSpPr/>
          <p:nvPr/>
        </p:nvSpPr>
        <p:spPr>
          <a:xfrm>
            <a:off x="2263444" y="177199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4" name="object 114"/>
          <p:cNvSpPr/>
          <p:nvPr/>
        </p:nvSpPr>
        <p:spPr>
          <a:xfrm>
            <a:off x="2289340" y="177199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5" name="object 115"/>
          <p:cNvSpPr/>
          <p:nvPr/>
        </p:nvSpPr>
        <p:spPr>
          <a:xfrm>
            <a:off x="5328081" y="177199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6" name="object 116"/>
          <p:cNvSpPr/>
          <p:nvPr/>
        </p:nvSpPr>
        <p:spPr>
          <a:xfrm>
            <a:off x="5353977" y="177199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7" name="object 117"/>
          <p:cNvSpPr/>
          <p:nvPr/>
        </p:nvSpPr>
        <p:spPr>
          <a:xfrm>
            <a:off x="5379872" y="177199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8" name="object 118"/>
          <p:cNvSpPr/>
          <p:nvPr/>
        </p:nvSpPr>
        <p:spPr>
          <a:xfrm>
            <a:off x="5405767" y="177199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9" name="object 119"/>
          <p:cNvSpPr/>
          <p:nvPr/>
        </p:nvSpPr>
        <p:spPr>
          <a:xfrm>
            <a:off x="5431663" y="177199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0" name="object 120"/>
          <p:cNvSpPr/>
          <p:nvPr/>
        </p:nvSpPr>
        <p:spPr>
          <a:xfrm>
            <a:off x="5457558" y="177199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1" name="object 121"/>
          <p:cNvSpPr/>
          <p:nvPr/>
        </p:nvSpPr>
        <p:spPr>
          <a:xfrm>
            <a:off x="5483453" y="177199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2" name="object 122"/>
          <p:cNvSpPr/>
          <p:nvPr/>
        </p:nvSpPr>
        <p:spPr>
          <a:xfrm>
            <a:off x="5509348" y="177199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3" name="object 123"/>
          <p:cNvSpPr/>
          <p:nvPr/>
        </p:nvSpPr>
        <p:spPr>
          <a:xfrm>
            <a:off x="5535244" y="177199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4" name="object 124"/>
          <p:cNvSpPr/>
          <p:nvPr/>
        </p:nvSpPr>
        <p:spPr>
          <a:xfrm>
            <a:off x="5561126" y="177199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5" name="object 125"/>
          <p:cNvSpPr/>
          <p:nvPr/>
        </p:nvSpPr>
        <p:spPr>
          <a:xfrm>
            <a:off x="5587022" y="177199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6" name="object 126"/>
          <p:cNvSpPr/>
          <p:nvPr/>
        </p:nvSpPr>
        <p:spPr>
          <a:xfrm>
            <a:off x="5612917" y="177199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7" name="object 127"/>
          <p:cNvSpPr/>
          <p:nvPr/>
        </p:nvSpPr>
        <p:spPr>
          <a:xfrm>
            <a:off x="5638812" y="177199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8" name="object 128"/>
          <p:cNvSpPr/>
          <p:nvPr/>
        </p:nvSpPr>
        <p:spPr>
          <a:xfrm>
            <a:off x="5664708" y="177199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9" name="object 129"/>
          <p:cNvSpPr/>
          <p:nvPr/>
        </p:nvSpPr>
        <p:spPr>
          <a:xfrm>
            <a:off x="5690603" y="177199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0" name="object 130"/>
          <p:cNvSpPr/>
          <p:nvPr/>
        </p:nvSpPr>
        <p:spPr>
          <a:xfrm>
            <a:off x="5716498" y="177199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1" name="object 131"/>
          <p:cNvSpPr/>
          <p:nvPr/>
        </p:nvSpPr>
        <p:spPr>
          <a:xfrm>
            <a:off x="5742394" y="177199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2" name="object 132"/>
          <p:cNvSpPr/>
          <p:nvPr/>
        </p:nvSpPr>
        <p:spPr>
          <a:xfrm>
            <a:off x="5768289" y="177199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3" name="object 133"/>
          <p:cNvSpPr/>
          <p:nvPr/>
        </p:nvSpPr>
        <p:spPr>
          <a:xfrm>
            <a:off x="5794184" y="177199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4" name="object 134"/>
          <p:cNvSpPr/>
          <p:nvPr/>
        </p:nvSpPr>
        <p:spPr>
          <a:xfrm>
            <a:off x="5820079" y="177199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5" name="object 135"/>
          <p:cNvSpPr/>
          <p:nvPr/>
        </p:nvSpPr>
        <p:spPr>
          <a:xfrm>
            <a:off x="5845962" y="177199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6" name="object 136"/>
          <p:cNvSpPr/>
          <p:nvPr/>
        </p:nvSpPr>
        <p:spPr>
          <a:xfrm>
            <a:off x="5871857" y="177199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7" name="object 137"/>
          <p:cNvSpPr/>
          <p:nvPr/>
        </p:nvSpPr>
        <p:spPr>
          <a:xfrm>
            <a:off x="5897753" y="177199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8" name="object 138"/>
          <p:cNvSpPr/>
          <p:nvPr/>
        </p:nvSpPr>
        <p:spPr>
          <a:xfrm>
            <a:off x="5923648" y="177199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9" name="object 139"/>
          <p:cNvSpPr/>
          <p:nvPr/>
        </p:nvSpPr>
        <p:spPr>
          <a:xfrm>
            <a:off x="5949543" y="177199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0" name="object 140"/>
          <p:cNvSpPr/>
          <p:nvPr/>
        </p:nvSpPr>
        <p:spPr>
          <a:xfrm>
            <a:off x="5975438" y="177199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1" name="object 141"/>
          <p:cNvSpPr/>
          <p:nvPr/>
        </p:nvSpPr>
        <p:spPr>
          <a:xfrm>
            <a:off x="6001334" y="177199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2" name="object 142"/>
          <p:cNvSpPr/>
          <p:nvPr/>
        </p:nvSpPr>
        <p:spPr>
          <a:xfrm>
            <a:off x="6027229" y="177199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3" name="object 143"/>
          <p:cNvSpPr/>
          <p:nvPr/>
        </p:nvSpPr>
        <p:spPr>
          <a:xfrm>
            <a:off x="6053124" y="177199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4" name="object 144"/>
          <p:cNvSpPr/>
          <p:nvPr/>
        </p:nvSpPr>
        <p:spPr>
          <a:xfrm>
            <a:off x="6079020" y="177199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5" name="object 145"/>
          <p:cNvSpPr/>
          <p:nvPr/>
        </p:nvSpPr>
        <p:spPr>
          <a:xfrm>
            <a:off x="6104902" y="177199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6" name="object 146"/>
          <p:cNvSpPr/>
          <p:nvPr/>
        </p:nvSpPr>
        <p:spPr>
          <a:xfrm>
            <a:off x="6130797" y="177199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7" name="object 147"/>
          <p:cNvSpPr/>
          <p:nvPr/>
        </p:nvSpPr>
        <p:spPr>
          <a:xfrm>
            <a:off x="6156693" y="177199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8" name="object 148"/>
          <p:cNvSpPr/>
          <p:nvPr/>
        </p:nvSpPr>
        <p:spPr>
          <a:xfrm>
            <a:off x="6182588" y="177199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9" name="object 149"/>
          <p:cNvSpPr/>
          <p:nvPr/>
        </p:nvSpPr>
        <p:spPr>
          <a:xfrm>
            <a:off x="6208483" y="177199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0" name="object 150"/>
          <p:cNvSpPr/>
          <p:nvPr/>
        </p:nvSpPr>
        <p:spPr>
          <a:xfrm>
            <a:off x="6234379" y="177199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1" name="object 151"/>
          <p:cNvSpPr/>
          <p:nvPr/>
        </p:nvSpPr>
        <p:spPr>
          <a:xfrm>
            <a:off x="6260274" y="177199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2" name="object 152"/>
          <p:cNvSpPr/>
          <p:nvPr/>
        </p:nvSpPr>
        <p:spPr>
          <a:xfrm>
            <a:off x="6286169" y="177199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3" name="object 153"/>
          <p:cNvSpPr/>
          <p:nvPr/>
        </p:nvSpPr>
        <p:spPr>
          <a:xfrm>
            <a:off x="6312065" y="177199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4" name="object 154"/>
          <p:cNvSpPr/>
          <p:nvPr/>
        </p:nvSpPr>
        <p:spPr>
          <a:xfrm>
            <a:off x="6337960" y="177199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5" name="object 155"/>
          <p:cNvSpPr/>
          <p:nvPr/>
        </p:nvSpPr>
        <p:spPr>
          <a:xfrm>
            <a:off x="6363855" y="177199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6" name="object 156"/>
          <p:cNvSpPr/>
          <p:nvPr/>
        </p:nvSpPr>
        <p:spPr>
          <a:xfrm>
            <a:off x="6389738" y="177199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7" name="object 157"/>
          <p:cNvSpPr/>
          <p:nvPr/>
        </p:nvSpPr>
        <p:spPr>
          <a:xfrm>
            <a:off x="6415633" y="177199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8" name="object 158"/>
          <p:cNvSpPr/>
          <p:nvPr/>
        </p:nvSpPr>
        <p:spPr>
          <a:xfrm>
            <a:off x="6441528" y="177199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9" name="object 159"/>
          <p:cNvSpPr/>
          <p:nvPr/>
        </p:nvSpPr>
        <p:spPr>
          <a:xfrm>
            <a:off x="6467424" y="177199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0" name="object 160"/>
          <p:cNvSpPr/>
          <p:nvPr/>
        </p:nvSpPr>
        <p:spPr>
          <a:xfrm>
            <a:off x="6493319" y="177199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1" name="object 161"/>
          <p:cNvSpPr/>
          <p:nvPr/>
        </p:nvSpPr>
        <p:spPr>
          <a:xfrm>
            <a:off x="6519214" y="177199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2" name="object 162"/>
          <p:cNvSpPr/>
          <p:nvPr/>
        </p:nvSpPr>
        <p:spPr>
          <a:xfrm>
            <a:off x="6545109" y="177199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3" name="object 163"/>
          <p:cNvSpPr/>
          <p:nvPr/>
        </p:nvSpPr>
        <p:spPr>
          <a:xfrm>
            <a:off x="6571005" y="177199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4" name="object 164"/>
          <p:cNvSpPr/>
          <p:nvPr/>
        </p:nvSpPr>
        <p:spPr>
          <a:xfrm>
            <a:off x="6596900" y="177199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5" name="object 165"/>
          <p:cNvSpPr/>
          <p:nvPr/>
        </p:nvSpPr>
        <p:spPr>
          <a:xfrm>
            <a:off x="6622795" y="177199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6" name="object 166"/>
          <p:cNvSpPr/>
          <p:nvPr/>
        </p:nvSpPr>
        <p:spPr>
          <a:xfrm>
            <a:off x="6648678" y="177199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7" name="object 167"/>
          <p:cNvSpPr/>
          <p:nvPr/>
        </p:nvSpPr>
        <p:spPr>
          <a:xfrm>
            <a:off x="6674573" y="177199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8" name="object 168"/>
          <p:cNvSpPr/>
          <p:nvPr/>
        </p:nvSpPr>
        <p:spPr>
          <a:xfrm>
            <a:off x="6700469" y="177199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9" name="object 169"/>
          <p:cNvSpPr/>
          <p:nvPr/>
        </p:nvSpPr>
        <p:spPr>
          <a:xfrm>
            <a:off x="6726364" y="177199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0" name="object 170"/>
          <p:cNvSpPr/>
          <p:nvPr/>
        </p:nvSpPr>
        <p:spPr>
          <a:xfrm>
            <a:off x="6752259" y="177199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1" name="object 171"/>
          <p:cNvSpPr/>
          <p:nvPr/>
        </p:nvSpPr>
        <p:spPr>
          <a:xfrm>
            <a:off x="6778155" y="177199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2" name="object 172"/>
          <p:cNvSpPr/>
          <p:nvPr/>
        </p:nvSpPr>
        <p:spPr>
          <a:xfrm>
            <a:off x="6804050" y="177199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3" name="object 173"/>
          <p:cNvSpPr/>
          <p:nvPr/>
        </p:nvSpPr>
        <p:spPr>
          <a:xfrm>
            <a:off x="734174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4" name="object 174"/>
          <p:cNvSpPr/>
          <p:nvPr/>
        </p:nvSpPr>
        <p:spPr>
          <a:xfrm>
            <a:off x="760069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5" name="object 175"/>
          <p:cNvSpPr/>
          <p:nvPr/>
        </p:nvSpPr>
        <p:spPr>
          <a:xfrm>
            <a:off x="785964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6" name="object 176"/>
          <p:cNvSpPr/>
          <p:nvPr/>
        </p:nvSpPr>
        <p:spPr>
          <a:xfrm>
            <a:off x="811860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7" name="object 177"/>
          <p:cNvSpPr/>
          <p:nvPr/>
        </p:nvSpPr>
        <p:spPr>
          <a:xfrm>
            <a:off x="837755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8" name="object 178"/>
          <p:cNvSpPr/>
          <p:nvPr/>
        </p:nvSpPr>
        <p:spPr>
          <a:xfrm>
            <a:off x="863638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9" name="object 179"/>
          <p:cNvSpPr/>
          <p:nvPr/>
        </p:nvSpPr>
        <p:spPr>
          <a:xfrm>
            <a:off x="889533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0" name="object 180"/>
          <p:cNvSpPr/>
          <p:nvPr/>
        </p:nvSpPr>
        <p:spPr>
          <a:xfrm>
            <a:off x="915428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1" name="object 181"/>
          <p:cNvSpPr/>
          <p:nvPr/>
        </p:nvSpPr>
        <p:spPr>
          <a:xfrm>
            <a:off x="941324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2" name="object 182"/>
          <p:cNvSpPr/>
          <p:nvPr/>
        </p:nvSpPr>
        <p:spPr>
          <a:xfrm>
            <a:off x="967219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3" name="object 183"/>
          <p:cNvSpPr/>
          <p:nvPr/>
        </p:nvSpPr>
        <p:spPr>
          <a:xfrm>
            <a:off x="993114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4" name="object 184"/>
          <p:cNvSpPr/>
          <p:nvPr/>
        </p:nvSpPr>
        <p:spPr>
          <a:xfrm>
            <a:off x="1019009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5" name="object 185"/>
          <p:cNvSpPr/>
          <p:nvPr/>
        </p:nvSpPr>
        <p:spPr>
          <a:xfrm>
            <a:off x="1044905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6" name="object 186"/>
          <p:cNvSpPr/>
          <p:nvPr/>
        </p:nvSpPr>
        <p:spPr>
          <a:xfrm>
            <a:off x="1070800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7" name="object 187"/>
          <p:cNvSpPr/>
          <p:nvPr/>
        </p:nvSpPr>
        <p:spPr>
          <a:xfrm>
            <a:off x="1096695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8" name="object 188"/>
          <p:cNvSpPr/>
          <p:nvPr/>
        </p:nvSpPr>
        <p:spPr>
          <a:xfrm>
            <a:off x="1122578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9" name="object 189"/>
          <p:cNvSpPr/>
          <p:nvPr/>
        </p:nvSpPr>
        <p:spPr>
          <a:xfrm>
            <a:off x="1148473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0" name="object 190"/>
          <p:cNvSpPr/>
          <p:nvPr/>
        </p:nvSpPr>
        <p:spPr>
          <a:xfrm>
            <a:off x="1174369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1" name="object 191"/>
          <p:cNvSpPr/>
          <p:nvPr/>
        </p:nvSpPr>
        <p:spPr>
          <a:xfrm>
            <a:off x="1200264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2" name="object 192"/>
          <p:cNvSpPr/>
          <p:nvPr/>
        </p:nvSpPr>
        <p:spPr>
          <a:xfrm>
            <a:off x="1226159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3" name="object 193"/>
          <p:cNvSpPr/>
          <p:nvPr/>
        </p:nvSpPr>
        <p:spPr>
          <a:xfrm>
            <a:off x="1252054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4" name="object 194"/>
          <p:cNvSpPr/>
          <p:nvPr/>
        </p:nvSpPr>
        <p:spPr>
          <a:xfrm>
            <a:off x="1277950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5" name="object 195"/>
          <p:cNvSpPr/>
          <p:nvPr/>
        </p:nvSpPr>
        <p:spPr>
          <a:xfrm>
            <a:off x="1303845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6" name="object 196"/>
          <p:cNvSpPr/>
          <p:nvPr/>
        </p:nvSpPr>
        <p:spPr>
          <a:xfrm>
            <a:off x="1329740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7" name="object 197"/>
          <p:cNvSpPr/>
          <p:nvPr/>
        </p:nvSpPr>
        <p:spPr>
          <a:xfrm>
            <a:off x="1355636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8" name="object 198"/>
          <p:cNvSpPr/>
          <p:nvPr/>
        </p:nvSpPr>
        <p:spPr>
          <a:xfrm>
            <a:off x="1381518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9" name="object 199"/>
          <p:cNvSpPr/>
          <p:nvPr/>
        </p:nvSpPr>
        <p:spPr>
          <a:xfrm>
            <a:off x="1407413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0" name="object 200"/>
          <p:cNvSpPr/>
          <p:nvPr/>
        </p:nvSpPr>
        <p:spPr>
          <a:xfrm>
            <a:off x="1433309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1" name="object 201"/>
          <p:cNvSpPr/>
          <p:nvPr/>
        </p:nvSpPr>
        <p:spPr>
          <a:xfrm>
            <a:off x="1459204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2" name="object 202"/>
          <p:cNvSpPr/>
          <p:nvPr/>
        </p:nvSpPr>
        <p:spPr>
          <a:xfrm>
            <a:off x="1485099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3" name="object 203"/>
          <p:cNvSpPr/>
          <p:nvPr/>
        </p:nvSpPr>
        <p:spPr>
          <a:xfrm>
            <a:off x="1510995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4" name="object 204"/>
          <p:cNvSpPr/>
          <p:nvPr/>
        </p:nvSpPr>
        <p:spPr>
          <a:xfrm>
            <a:off x="1536890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5" name="object 205"/>
          <p:cNvSpPr/>
          <p:nvPr/>
        </p:nvSpPr>
        <p:spPr>
          <a:xfrm>
            <a:off x="1562785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6" name="object 206"/>
          <p:cNvSpPr/>
          <p:nvPr/>
        </p:nvSpPr>
        <p:spPr>
          <a:xfrm>
            <a:off x="1588681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7" name="object 207"/>
          <p:cNvSpPr/>
          <p:nvPr/>
        </p:nvSpPr>
        <p:spPr>
          <a:xfrm>
            <a:off x="1614576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8" name="object 208"/>
          <p:cNvSpPr/>
          <p:nvPr/>
        </p:nvSpPr>
        <p:spPr>
          <a:xfrm>
            <a:off x="1640471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9" name="object 209"/>
          <p:cNvSpPr/>
          <p:nvPr/>
        </p:nvSpPr>
        <p:spPr>
          <a:xfrm>
            <a:off x="1666354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10" name="object 210"/>
          <p:cNvSpPr/>
          <p:nvPr/>
        </p:nvSpPr>
        <p:spPr>
          <a:xfrm>
            <a:off x="1692249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11" name="object 211"/>
          <p:cNvSpPr/>
          <p:nvPr/>
        </p:nvSpPr>
        <p:spPr>
          <a:xfrm>
            <a:off x="1718144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12" name="object 212"/>
          <p:cNvSpPr/>
          <p:nvPr/>
        </p:nvSpPr>
        <p:spPr>
          <a:xfrm>
            <a:off x="1744040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13" name="object 213"/>
          <p:cNvSpPr/>
          <p:nvPr/>
        </p:nvSpPr>
        <p:spPr>
          <a:xfrm>
            <a:off x="1769935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14" name="object 214"/>
          <p:cNvSpPr/>
          <p:nvPr/>
        </p:nvSpPr>
        <p:spPr>
          <a:xfrm>
            <a:off x="1795830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15" name="object 215"/>
          <p:cNvSpPr/>
          <p:nvPr/>
        </p:nvSpPr>
        <p:spPr>
          <a:xfrm>
            <a:off x="1821726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16" name="object 216"/>
          <p:cNvSpPr/>
          <p:nvPr/>
        </p:nvSpPr>
        <p:spPr>
          <a:xfrm>
            <a:off x="1847621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17" name="object 217"/>
          <p:cNvSpPr/>
          <p:nvPr/>
        </p:nvSpPr>
        <p:spPr>
          <a:xfrm>
            <a:off x="1873516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18" name="object 218"/>
          <p:cNvSpPr/>
          <p:nvPr/>
        </p:nvSpPr>
        <p:spPr>
          <a:xfrm>
            <a:off x="1899411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19" name="object 219"/>
          <p:cNvSpPr/>
          <p:nvPr/>
        </p:nvSpPr>
        <p:spPr>
          <a:xfrm>
            <a:off x="1925294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20" name="object 220"/>
          <p:cNvSpPr/>
          <p:nvPr/>
        </p:nvSpPr>
        <p:spPr>
          <a:xfrm>
            <a:off x="1951189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21" name="object 221"/>
          <p:cNvSpPr/>
          <p:nvPr/>
        </p:nvSpPr>
        <p:spPr>
          <a:xfrm>
            <a:off x="1977085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22" name="object 222"/>
          <p:cNvSpPr/>
          <p:nvPr/>
        </p:nvSpPr>
        <p:spPr>
          <a:xfrm>
            <a:off x="2002980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23" name="object 223"/>
          <p:cNvSpPr/>
          <p:nvPr/>
        </p:nvSpPr>
        <p:spPr>
          <a:xfrm>
            <a:off x="2028875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24" name="object 224"/>
          <p:cNvSpPr/>
          <p:nvPr/>
        </p:nvSpPr>
        <p:spPr>
          <a:xfrm>
            <a:off x="2054771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25" name="object 225"/>
          <p:cNvSpPr/>
          <p:nvPr/>
        </p:nvSpPr>
        <p:spPr>
          <a:xfrm>
            <a:off x="2080666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26" name="object 226"/>
          <p:cNvSpPr/>
          <p:nvPr/>
        </p:nvSpPr>
        <p:spPr>
          <a:xfrm>
            <a:off x="2106561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27" name="object 227"/>
          <p:cNvSpPr/>
          <p:nvPr/>
        </p:nvSpPr>
        <p:spPr>
          <a:xfrm>
            <a:off x="2132457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28" name="object 228"/>
          <p:cNvSpPr/>
          <p:nvPr/>
        </p:nvSpPr>
        <p:spPr>
          <a:xfrm>
            <a:off x="2158352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29" name="object 229"/>
          <p:cNvSpPr/>
          <p:nvPr/>
        </p:nvSpPr>
        <p:spPr>
          <a:xfrm>
            <a:off x="2184247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30" name="object 230"/>
          <p:cNvSpPr/>
          <p:nvPr/>
        </p:nvSpPr>
        <p:spPr>
          <a:xfrm>
            <a:off x="2210130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31" name="object 231"/>
          <p:cNvSpPr/>
          <p:nvPr/>
        </p:nvSpPr>
        <p:spPr>
          <a:xfrm>
            <a:off x="2236025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32" name="object 232"/>
          <p:cNvSpPr/>
          <p:nvPr/>
        </p:nvSpPr>
        <p:spPr>
          <a:xfrm>
            <a:off x="2261920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33" name="object 233"/>
          <p:cNvSpPr/>
          <p:nvPr/>
        </p:nvSpPr>
        <p:spPr>
          <a:xfrm>
            <a:off x="2287816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34" name="object 234"/>
          <p:cNvSpPr/>
          <p:nvPr/>
        </p:nvSpPr>
        <p:spPr>
          <a:xfrm>
            <a:off x="2313711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35" name="object 235"/>
          <p:cNvSpPr/>
          <p:nvPr/>
        </p:nvSpPr>
        <p:spPr>
          <a:xfrm>
            <a:off x="2339606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36" name="object 236"/>
          <p:cNvSpPr/>
          <p:nvPr/>
        </p:nvSpPr>
        <p:spPr>
          <a:xfrm>
            <a:off x="2365501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37" name="object 237"/>
          <p:cNvSpPr/>
          <p:nvPr/>
        </p:nvSpPr>
        <p:spPr>
          <a:xfrm>
            <a:off x="2391397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38" name="object 238"/>
          <p:cNvSpPr/>
          <p:nvPr/>
        </p:nvSpPr>
        <p:spPr>
          <a:xfrm>
            <a:off x="2417292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39" name="object 239"/>
          <p:cNvSpPr/>
          <p:nvPr/>
        </p:nvSpPr>
        <p:spPr>
          <a:xfrm>
            <a:off x="2443187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40" name="object 240"/>
          <p:cNvSpPr/>
          <p:nvPr/>
        </p:nvSpPr>
        <p:spPr>
          <a:xfrm>
            <a:off x="2469070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41" name="object 241"/>
          <p:cNvSpPr/>
          <p:nvPr/>
        </p:nvSpPr>
        <p:spPr>
          <a:xfrm>
            <a:off x="2494965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42" name="object 242"/>
          <p:cNvSpPr/>
          <p:nvPr/>
        </p:nvSpPr>
        <p:spPr>
          <a:xfrm>
            <a:off x="2520861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43" name="object 243"/>
          <p:cNvSpPr/>
          <p:nvPr/>
        </p:nvSpPr>
        <p:spPr>
          <a:xfrm>
            <a:off x="2546756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44" name="object 244"/>
          <p:cNvSpPr/>
          <p:nvPr/>
        </p:nvSpPr>
        <p:spPr>
          <a:xfrm>
            <a:off x="2572651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45" name="object 245"/>
          <p:cNvSpPr/>
          <p:nvPr/>
        </p:nvSpPr>
        <p:spPr>
          <a:xfrm>
            <a:off x="2598547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46" name="object 246"/>
          <p:cNvSpPr/>
          <p:nvPr/>
        </p:nvSpPr>
        <p:spPr>
          <a:xfrm>
            <a:off x="2624442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47" name="object 247"/>
          <p:cNvSpPr/>
          <p:nvPr/>
        </p:nvSpPr>
        <p:spPr>
          <a:xfrm>
            <a:off x="2650337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48" name="object 248"/>
          <p:cNvSpPr/>
          <p:nvPr/>
        </p:nvSpPr>
        <p:spPr>
          <a:xfrm>
            <a:off x="2676232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49" name="object 249"/>
          <p:cNvSpPr/>
          <p:nvPr/>
        </p:nvSpPr>
        <p:spPr>
          <a:xfrm>
            <a:off x="2702128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50" name="object 250"/>
          <p:cNvSpPr/>
          <p:nvPr/>
        </p:nvSpPr>
        <p:spPr>
          <a:xfrm>
            <a:off x="2728010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51" name="object 251"/>
          <p:cNvSpPr/>
          <p:nvPr/>
        </p:nvSpPr>
        <p:spPr>
          <a:xfrm>
            <a:off x="2753906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52" name="object 252"/>
          <p:cNvSpPr/>
          <p:nvPr/>
        </p:nvSpPr>
        <p:spPr>
          <a:xfrm>
            <a:off x="2779801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53" name="object 253"/>
          <p:cNvSpPr/>
          <p:nvPr/>
        </p:nvSpPr>
        <p:spPr>
          <a:xfrm>
            <a:off x="2805696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54" name="object 254"/>
          <p:cNvSpPr/>
          <p:nvPr/>
        </p:nvSpPr>
        <p:spPr>
          <a:xfrm>
            <a:off x="2831592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55" name="object 255"/>
          <p:cNvSpPr/>
          <p:nvPr/>
        </p:nvSpPr>
        <p:spPr>
          <a:xfrm>
            <a:off x="2857487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56" name="object 256"/>
          <p:cNvSpPr/>
          <p:nvPr/>
        </p:nvSpPr>
        <p:spPr>
          <a:xfrm>
            <a:off x="2883382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57" name="object 257"/>
          <p:cNvSpPr/>
          <p:nvPr/>
        </p:nvSpPr>
        <p:spPr>
          <a:xfrm>
            <a:off x="2909277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58" name="object 258"/>
          <p:cNvSpPr/>
          <p:nvPr/>
        </p:nvSpPr>
        <p:spPr>
          <a:xfrm>
            <a:off x="2935173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59" name="object 259"/>
          <p:cNvSpPr/>
          <p:nvPr/>
        </p:nvSpPr>
        <p:spPr>
          <a:xfrm>
            <a:off x="2961068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60" name="object 260"/>
          <p:cNvSpPr/>
          <p:nvPr/>
        </p:nvSpPr>
        <p:spPr>
          <a:xfrm>
            <a:off x="2986963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61" name="object 261"/>
          <p:cNvSpPr/>
          <p:nvPr/>
        </p:nvSpPr>
        <p:spPr>
          <a:xfrm>
            <a:off x="3012846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62" name="object 262"/>
          <p:cNvSpPr/>
          <p:nvPr/>
        </p:nvSpPr>
        <p:spPr>
          <a:xfrm>
            <a:off x="3038741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63" name="object 263"/>
          <p:cNvSpPr/>
          <p:nvPr/>
        </p:nvSpPr>
        <p:spPr>
          <a:xfrm>
            <a:off x="3064636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64" name="object 264"/>
          <p:cNvSpPr/>
          <p:nvPr/>
        </p:nvSpPr>
        <p:spPr>
          <a:xfrm>
            <a:off x="3090532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65" name="object 265"/>
          <p:cNvSpPr/>
          <p:nvPr/>
        </p:nvSpPr>
        <p:spPr>
          <a:xfrm>
            <a:off x="3116427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66" name="object 266"/>
          <p:cNvSpPr/>
          <p:nvPr/>
        </p:nvSpPr>
        <p:spPr>
          <a:xfrm>
            <a:off x="3142322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67" name="object 267"/>
          <p:cNvSpPr/>
          <p:nvPr/>
        </p:nvSpPr>
        <p:spPr>
          <a:xfrm>
            <a:off x="3168218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68" name="object 268"/>
          <p:cNvSpPr/>
          <p:nvPr/>
        </p:nvSpPr>
        <p:spPr>
          <a:xfrm>
            <a:off x="3194113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69" name="object 269"/>
          <p:cNvSpPr/>
          <p:nvPr/>
        </p:nvSpPr>
        <p:spPr>
          <a:xfrm>
            <a:off x="3220008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70" name="object 270"/>
          <p:cNvSpPr/>
          <p:nvPr/>
        </p:nvSpPr>
        <p:spPr>
          <a:xfrm>
            <a:off x="3245904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71" name="object 271"/>
          <p:cNvSpPr/>
          <p:nvPr/>
        </p:nvSpPr>
        <p:spPr>
          <a:xfrm>
            <a:off x="3271786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72" name="object 272"/>
          <p:cNvSpPr/>
          <p:nvPr/>
        </p:nvSpPr>
        <p:spPr>
          <a:xfrm>
            <a:off x="3297682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73" name="object 273"/>
          <p:cNvSpPr/>
          <p:nvPr/>
        </p:nvSpPr>
        <p:spPr>
          <a:xfrm>
            <a:off x="3323577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74" name="object 274"/>
          <p:cNvSpPr/>
          <p:nvPr/>
        </p:nvSpPr>
        <p:spPr>
          <a:xfrm>
            <a:off x="3349472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75" name="object 275"/>
          <p:cNvSpPr/>
          <p:nvPr/>
        </p:nvSpPr>
        <p:spPr>
          <a:xfrm>
            <a:off x="3375368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76" name="object 276"/>
          <p:cNvSpPr/>
          <p:nvPr/>
        </p:nvSpPr>
        <p:spPr>
          <a:xfrm>
            <a:off x="3401263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77" name="object 277"/>
          <p:cNvSpPr/>
          <p:nvPr/>
        </p:nvSpPr>
        <p:spPr>
          <a:xfrm>
            <a:off x="3427158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78" name="object 278"/>
          <p:cNvSpPr/>
          <p:nvPr/>
        </p:nvSpPr>
        <p:spPr>
          <a:xfrm>
            <a:off x="3453053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79" name="object 279"/>
          <p:cNvSpPr/>
          <p:nvPr/>
        </p:nvSpPr>
        <p:spPr>
          <a:xfrm>
            <a:off x="3478949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80" name="object 280"/>
          <p:cNvSpPr/>
          <p:nvPr/>
        </p:nvSpPr>
        <p:spPr>
          <a:xfrm>
            <a:off x="3504844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81" name="object 281"/>
          <p:cNvSpPr/>
          <p:nvPr/>
        </p:nvSpPr>
        <p:spPr>
          <a:xfrm>
            <a:off x="3530727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82" name="object 282"/>
          <p:cNvSpPr/>
          <p:nvPr/>
        </p:nvSpPr>
        <p:spPr>
          <a:xfrm>
            <a:off x="3556622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83" name="object 283"/>
          <p:cNvSpPr/>
          <p:nvPr/>
        </p:nvSpPr>
        <p:spPr>
          <a:xfrm>
            <a:off x="3582517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84" name="object 284"/>
          <p:cNvSpPr/>
          <p:nvPr/>
        </p:nvSpPr>
        <p:spPr>
          <a:xfrm>
            <a:off x="3608413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85" name="object 285"/>
          <p:cNvSpPr/>
          <p:nvPr/>
        </p:nvSpPr>
        <p:spPr>
          <a:xfrm>
            <a:off x="3634308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86" name="object 286"/>
          <p:cNvSpPr/>
          <p:nvPr/>
        </p:nvSpPr>
        <p:spPr>
          <a:xfrm>
            <a:off x="3660203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87" name="object 287"/>
          <p:cNvSpPr/>
          <p:nvPr/>
        </p:nvSpPr>
        <p:spPr>
          <a:xfrm>
            <a:off x="3686098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88" name="object 288"/>
          <p:cNvSpPr/>
          <p:nvPr/>
        </p:nvSpPr>
        <p:spPr>
          <a:xfrm>
            <a:off x="3711993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89" name="object 289"/>
          <p:cNvSpPr/>
          <p:nvPr/>
        </p:nvSpPr>
        <p:spPr>
          <a:xfrm>
            <a:off x="3737889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90" name="object 290"/>
          <p:cNvSpPr/>
          <p:nvPr/>
        </p:nvSpPr>
        <p:spPr>
          <a:xfrm>
            <a:off x="3763784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91" name="object 291"/>
          <p:cNvSpPr/>
          <p:nvPr/>
        </p:nvSpPr>
        <p:spPr>
          <a:xfrm>
            <a:off x="3789679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92" name="object 292"/>
          <p:cNvSpPr/>
          <p:nvPr/>
        </p:nvSpPr>
        <p:spPr>
          <a:xfrm>
            <a:off x="3815562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93" name="object 293"/>
          <p:cNvSpPr/>
          <p:nvPr/>
        </p:nvSpPr>
        <p:spPr>
          <a:xfrm>
            <a:off x="3841457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94" name="object 294"/>
          <p:cNvSpPr/>
          <p:nvPr/>
        </p:nvSpPr>
        <p:spPr>
          <a:xfrm>
            <a:off x="3867353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95" name="object 295"/>
          <p:cNvSpPr/>
          <p:nvPr/>
        </p:nvSpPr>
        <p:spPr>
          <a:xfrm>
            <a:off x="3893248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96" name="object 296"/>
          <p:cNvSpPr/>
          <p:nvPr/>
        </p:nvSpPr>
        <p:spPr>
          <a:xfrm>
            <a:off x="3919143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97" name="object 297"/>
          <p:cNvSpPr/>
          <p:nvPr/>
        </p:nvSpPr>
        <p:spPr>
          <a:xfrm>
            <a:off x="3945039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98" name="object 298"/>
          <p:cNvSpPr/>
          <p:nvPr/>
        </p:nvSpPr>
        <p:spPr>
          <a:xfrm>
            <a:off x="3970934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99" name="object 299"/>
          <p:cNvSpPr/>
          <p:nvPr/>
        </p:nvSpPr>
        <p:spPr>
          <a:xfrm>
            <a:off x="3996829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00" name="object 300"/>
          <p:cNvSpPr/>
          <p:nvPr/>
        </p:nvSpPr>
        <p:spPr>
          <a:xfrm>
            <a:off x="4022725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01" name="object 301"/>
          <p:cNvSpPr/>
          <p:nvPr/>
        </p:nvSpPr>
        <p:spPr>
          <a:xfrm>
            <a:off x="4048620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02" name="object 302"/>
          <p:cNvSpPr/>
          <p:nvPr/>
        </p:nvSpPr>
        <p:spPr>
          <a:xfrm>
            <a:off x="4074502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03" name="object 303"/>
          <p:cNvSpPr/>
          <p:nvPr/>
        </p:nvSpPr>
        <p:spPr>
          <a:xfrm>
            <a:off x="4100398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04" name="object 304"/>
          <p:cNvSpPr/>
          <p:nvPr/>
        </p:nvSpPr>
        <p:spPr>
          <a:xfrm>
            <a:off x="4126293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05" name="object 305"/>
          <p:cNvSpPr/>
          <p:nvPr/>
        </p:nvSpPr>
        <p:spPr>
          <a:xfrm>
            <a:off x="4152188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06" name="object 306"/>
          <p:cNvSpPr/>
          <p:nvPr/>
        </p:nvSpPr>
        <p:spPr>
          <a:xfrm>
            <a:off x="4178084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07" name="object 307"/>
          <p:cNvSpPr/>
          <p:nvPr/>
        </p:nvSpPr>
        <p:spPr>
          <a:xfrm>
            <a:off x="4203979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08" name="object 308"/>
          <p:cNvSpPr/>
          <p:nvPr/>
        </p:nvSpPr>
        <p:spPr>
          <a:xfrm>
            <a:off x="4229874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09" name="object 309"/>
          <p:cNvSpPr/>
          <p:nvPr/>
        </p:nvSpPr>
        <p:spPr>
          <a:xfrm>
            <a:off x="4255770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10" name="object 310"/>
          <p:cNvSpPr/>
          <p:nvPr/>
        </p:nvSpPr>
        <p:spPr>
          <a:xfrm>
            <a:off x="4281665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11" name="object 311"/>
          <p:cNvSpPr/>
          <p:nvPr/>
        </p:nvSpPr>
        <p:spPr>
          <a:xfrm>
            <a:off x="4307560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12" name="object 312"/>
          <p:cNvSpPr/>
          <p:nvPr/>
        </p:nvSpPr>
        <p:spPr>
          <a:xfrm>
            <a:off x="4333443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13" name="object 313"/>
          <p:cNvSpPr/>
          <p:nvPr/>
        </p:nvSpPr>
        <p:spPr>
          <a:xfrm>
            <a:off x="4359338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14" name="object 314"/>
          <p:cNvSpPr/>
          <p:nvPr/>
        </p:nvSpPr>
        <p:spPr>
          <a:xfrm>
            <a:off x="4385233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15" name="object 315"/>
          <p:cNvSpPr/>
          <p:nvPr/>
        </p:nvSpPr>
        <p:spPr>
          <a:xfrm>
            <a:off x="4411129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16" name="object 316"/>
          <p:cNvSpPr/>
          <p:nvPr/>
        </p:nvSpPr>
        <p:spPr>
          <a:xfrm>
            <a:off x="4437024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17" name="object 317"/>
          <p:cNvSpPr/>
          <p:nvPr/>
        </p:nvSpPr>
        <p:spPr>
          <a:xfrm>
            <a:off x="4462919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18" name="object 318"/>
          <p:cNvSpPr/>
          <p:nvPr/>
        </p:nvSpPr>
        <p:spPr>
          <a:xfrm>
            <a:off x="4488815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19" name="object 319"/>
          <p:cNvSpPr/>
          <p:nvPr/>
        </p:nvSpPr>
        <p:spPr>
          <a:xfrm>
            <a:off x="4514710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20" name="object 320"/>
          <p:cNvSpPr/>
          <p:nvPr/>
        </p:nvSpPr>
        <p:spPr>
          <a:xfrm>
            <a:off x="4540605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21" name="object 321"/>
          <p:cNvSpPr/>
          <p:nvPr/>
        </p:nvSpPr>
        <p:spPr>
          <a:xfrm>
            <a:off x="4566500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22" name="object 322"/>
          <p:cNvSpPr/>
          <p:nvPr/>
        </p:nvSpPr>
        <p:spPr>
          <a:xfrm>
            <a:off x="4592396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23" name="object 323"/>
          <p:cNvSpPr/>
          <p:nvPr/>
        </p:nvSpPr>
        <p:spPr>
          <a:xfrm>
            <a:off x="4618278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24" name="object 324"/>
          <p:cNvSpPr/>
          <p:nvPr/>
        </p:nvSpPr>
        <p:spPr>
          <a:xfrm>
            <a:off x="4644174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25" name="object 325"/>
          <p:cNvSpPr/>
          <p:nvPr/>
        </p:nvSpPr>
        <p:spPr>
          <a:xfrm>
            <a:off x="4670069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26" name="object 326"/>
          <p:cNvSpPr/>
          <p:nvPr/>
        </p:nvSpPr>
        <p:spPr>
          <a:xfrm>
            <a:off x="4695964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27" name="object 327"/>
          <p:cNvSpPr/>
          <p:nvPr/>
        </p:nvSpPr>
        <p:spPr>
          <a:xfrm>
            <a:off x="4721859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28" name="object 328"/>
          <p:cNvSpPr/>
          <p:nvPr/>
        </p:nvSpPr>
        <p:spPr>
          <a:xfrm>
            <a:off x="4747755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29" name="object 329"/>
          <p:cNvSpPr/>
          <p:nvPr/>
        </p:nvSpPr>
        <p:spPr>
          <a:xfrm>
            <a:off x="4773650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30" name="object 330"/>
          <p:cNvSpPr/>
          <p:nvPr/>
        </p:nvSpPr>
        <p:spPr>
          <a:xfrm>
            <a:off x="4799545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31" name="object 331"/>
          <p:cNvSpPr/>
          <p:nvPr/>
        </p:nvSpPr>
        <p:spPr>
          <a:xfrm>
            <a:off x="4825441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32" name="object 332"/>
          <p:cNvSpPr/>
          <p:nvPr/>
        </p:nvSpPr>
        <p:spPr>
          <a:xfrm>
            <a:off x="4851336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33" name="object 333"/>
          <p:cNvSpPr/>
          <p:nvPr/>
        </p:nvSpPr>
        <p:spPr>
          <a:xfrm>
            <a:off x="4877218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34" name="object 334"/>
          <p:cNvSpPr/>
          <p:nvPr/>
        </p:nvSpPr>
        <p:spPr>
          <a:xfrm>
            <a:off x="4903114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35" name="object 335"/>
          <p:cNvSpPr/>
          <p:nvPr/>
        </p:nvSpPr>
        <p:spPr>
          <a:xfrm>
            <a:off x="4929009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36" name="object 336"/>
          <p:cNvSpPr/>
          <p:nvPr/>
        </p:nvSpPr>
        <p:spPr>
          <a:xfrm>
            <a:off x="4954904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37" name="object 337"/>
          <p:cNvSpPr/>
          <p:nvPr/>
        </p:nvSpPr>
        <p:spPr>
          <a:xfrm>
            <a:off x="4980800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38" name="object 338"/>
          <p:cNvSpPr/>
          <p:nvPr/>
        </p:nvSpPr>
        <p:spPr>
          <a:xfrm>
            <a:off x="5006695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39" name="object 339"/>
          <p:cNvSpPr/>
          <p:nvPr/>
        </p:nvSpPr>
        <p:spPr>
          <a:xfrm>
            <a:off x="5032590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40" name="object 340"/>
          <p:cNvSpPr/>
          <p:nvPr/>
        </p:nvSpPr>
        <p:spPr>
          <a:xfrm>
            <a:off x="5058486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41" name="object 341"/>
          <p:cNvSpPr/>
          <p:nvPr/>
        </p:nvSpPr>
        <p:spPr>
          <a:xfrm>
            <a:off x="5084381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42" name="object 342"/>
          <p:cNvSpPr/>
          <p:nvPr/>
        </p:nvSpPr>
        <p:spPr>
          <a:xfrm>
            <a:off x="5110276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43" name="object 343"/>
          <p:cNvSpPr/>
          <p:nvPr/>
        </p:nvSpPr>
        <p:spPr>
          <a:xfrm>
            <a:off x="5136159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44" name="object 344"/>
          <p:cNvSpPr/>
          <p:nvPr/>
        </p:nvSpPr>
        <p:spPr>
          <a:xfrm>
            <a:off x="5162054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45" name="object 345"/>
          <p:cNvSpPr/>
          <p:nvPr/>
        </p:nvSpPr>
        <p:spPr>
          <a:xfrm>
            <a:off x="5187950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46" name="object 346"/>
          <p:cNvSpPr/>
          <p:nvPr/>
        </p:nvSpPr>
        <p:spPr>
          <a:xfrm>
            <a:off x="5213845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47" name="object 347"/>
          <p:cNvSpPr/>
          <p:nvPr/>
        </p:nvSpPr>
        <p:spPr>
          <a:xfrm>
            <a:off x="5239740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48" name="object 348"/>
          <p:cNvSpPr/>
          <p:nvPr/>
        </p:nvSpPr>
        <p:spPr>
          <a:xfrm>
            <a:off x="5265635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49" name="object 349"/>
          <p:cNvSpPr/>
          <p:nvPr/>
        </p:nvSpPr>
        <p:spPr>
          <a:xfrm>
            <a:off x="5291531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50" name="object 350"/>
          <p:cNvSpPr/>
          <p:nvPr/>
        </p:nvSpPr>
        <p:spPr>
          <a:xfrm>
            <a:off x="5317426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51" name="object 351"/>
          <p:cNvSpPr/>
          <p:nvPr/>
        </p:nvSpPr>
        <p:spPr>
          <a:xfrm>
            <a:off x="5343321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52" name="object 352"/>
          <p:cNvSpPr/>
          <p:nvPr/>
        </p:nvSpPr>
        <p:spPr>
          <a:xfrm>
            <a:off x="5369217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53" name="object 353"/>
          <p:cNvSpPr/>
          <p:nvPr/>
        </p:nvSpPr>
        <p:spPr>
          <a:xfrm>
            <a:off x="5395112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54" name="object 354"/>
          <p:cNvSpPr/>
          <p:nvPr/>
        </p:nvSpPr>
        <p:spPr>
          <a:xfrm>
            <a:off x="5420995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55" name="object 355"/>
          <p:cNvSpPr/>
          <p:nvPr/>
        </p:nvSpPr>
        <p:spPr>
          <a:xfrm>
            <a:off x="5446890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56" name="object 356"/>
          <p:cNvSpPr/>
          <p:nvPr/>
        </p:nvSpPr>
        <p:spPr>
          <a:xfrm>
            <a:off x="5472785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57" name="object 357"/>
          <p:cNvSpPr/>
          <p:nvPr/>
        </p:nvSpPr>
        <p:spPr>
          <a:xfrm>
            <a:off x="5498681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58" name="object 358"/>
          <p:cNvSpPr/>
          <p:nvPr/>
        </p:nvSpPr>
        <p:spPr>
          <a:xfrm>
            <a:off x="5524576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59" name="object 359"/>
          <p:cNvSpPr/>
          <p:nvPr/>
        </p:nvSpPr>
        <p:spPr>
          <a:xfrm>
            <a:off x="5550471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60" name="object 360"/>
          <p:cNvSpPr/>
          <p:nvPr/>
        </p:nvSpPr>
        <p:spPr>
          <a:xfrm>
            <a:off x="5576366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61" name="object 361"/>
          <p:cNvSpPr/>
          <p:nvPr/>
        </p:nvSpPr>
        <p:spPr>
          <a:xfrm>
            <a:off x="5602261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62" name="object 362"/>
          <p:cNvSpPr/>
          <p:nvPr/>
        </p:nvSpPr>
        <p:spPr>
          <a:xfrm>
            <a:off x="5628157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63" name="object 363"/>
          <p:cNvSpPr/>
          <p:nvPr/>
        </p:nvSpPr>
        <p:spPr>
          <a:xfrm>
            <a:off x="5654052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64" name="object 364"/>
          <p:cNvSpPr/>
          <p:nvPr/>
        </p:nvSpPr>
        <p:spPr>
          <a:xfrm>
            <a:off x="5679935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65" name="object 365"/>
          <p:cNvSpPr/>
          <p:nvPr/>
        </p:nvSpPr>
        <p:spPr>
          <a:xfrm>
            <a:off x="5705830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66" name="object 366"/>
          <p:cNvSpPr/>
          <p:nvPr/>
        </p:nvSpPr>
        <p:spPr>
          <a:xfrm>
            <a:off x="5731725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67" name="object 367"/>
          <p:cNvSpPr/>
          <p:nvPr/>
        </p:nvSpPr>
        <p:spPr>
          <a:xfrm>
            <a:off x="5757621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68" name="object 368"/>
          <p:cNvSpPr/>
          <p:nvPr/>
        </p:nvSpPr>
        <p:spPr>
          <a:xfrm>
            <a:off x="5783516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69" name="object 369"/>
          <p:cNvSpPr/>
          <p:nvPr/>
        </p:nvSpPr>
        <p:spPr>
          <a:xfrm>
            <a:off x="5809411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70" name="object 370"/>
          <p:cNvSpPr/>
          <p:nvPr/>
        </p:nvSpPr>
        <p:spPr>
          <a:xfrm>
            <a:off x="5835306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71" name="object 371"/>
          <p:cNvSpPr/>
          <p:nvPr/>
        </p:nvSpPr>
        <p:spPr>
          <a:xfrm>
            <a:off x="5861202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72" name="object 372"/>
          <p:cNvSpPr/>
          <p:nvPr/>
        </p:nvSpPr>
        <p:spPr>
          <a:xfrm>
            <a:off x="5887097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73" name="object 373"/>
          <p:cNvSpPr/>
          <p:nvPr/>
        </p:nvSpPr>
        <p:spPr>
          <a:xfrm>
            <a:off x="5912992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74" name="object 374"/>
          <p:cNvSpPr/>
          <p:nvPr/>
        </p:nvSpPr>
        <p:spPr>
          <a:xfrm>
            <a:off x="5938888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75" name="object 375"/>
          <p:cNvSpPr/>
          <p:nvPr/>
        </p:nvSpPr>
        <p:spPr>
          <a:xfrm>
            <a:off x="5964770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76" name="object 376"/>
          <p:cNvSpPr/>
          <p:nvPr/>
        </p:nvSpPr>
        <p:spPr>
          <a:xfrm>
            <a:off x="5990666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77" name="object 377"/>
          <p:cNvSpPr/>
          <p:nvPr/>
        </p:nvSpPr>
        <p:spPr>
          <a:xfrm>
            <a:off x="6016561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78" name="object 378"/>
          <p:cNvSpPr/>
          <p:nvPr/>
        </p:nvSpPr>
        <p:spPr>
          <a:xfrm>
            <a:off x="6042456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79" name="object 379"/>
          <p:cNvSpPr/>
          <p:nvPr/>
        </p:nvSpPr>
        <p:spPr>
          <a:xfrm>
            <a:off x="6068352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80" name="object 380"/>
          <p:cNvSpPr/>
          <p:nvPr/>
        </p:nvSpPr>
        <p:spPr>
          <a:xfrm>
            <a:off x="6094247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81" name="object 381"/>
          <p:cNvSpPr/>
          <p:nvPr/>
        </p:nvSpPr>
        <p:spPr>
          <a:xfrm>
            <a:off x="6120142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82" name="object 382"/>
          <p:cNvSpPr/>
          <p:nvPr/>
        </p:nvSpPr>
        <p:spPr>
          <a:xfrm>
            <a:off x="6146038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83" name="object 383"/>
          <p:cNvSpPr/>
          <p:nvPr/>
        </p:nvSpPr>
        <p:spPr>
          <a:xfrm>
            <a:off x="6171933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84" name="object 384"/>
          <p:cNvSpPr/>
          <p:nvPr/>
        </p:nvSpPr>
        <p:spPr>
          <a:xfrm>
            <a:off x="6197828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85" name="object 385"/>
          <p:cNvSpPr/>
          <p:nvPr/>
        </p:nvSpPr>
        <p:spPr>
          <a:xfrm>
            <a:off x="6223711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86" name="object 386"/>
          <p:cNvSpPr/>
          <p:nvPr/>
        </p:nvSpPr>
        <p:spPr>
          <a:xfrm>
            <a:off x="6249606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87" name="object 387"/>
          <p:cNvSpPr/>
          <p:nvPr/>
        </p:nvSpPr>
        <p:spPr>
          <a:xfrm>
            <a:off x="6275501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88" name="object 388"/>
          <p:cNvSpPr/>
          <p:nvPr/>
        </p:nvSpPr>
        <p:spPr>
          <a:xfrm>
            <a:off x="6301397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89" name="object 389"/>
          <p:cNvSpPr/>
          <p:nvPr/>
        </p:nvSpPr>
        <p:spPr>
          <a:xfrm>
            <a:off x="6327292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90" name="object 390"/>
          <p:cNvSpPr/>
          <p:nvPr/>
        </p:nvSpPr>
        <p:spPr>
          <a:xfrm>
            <a:off x="6353187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91" name="object 391"/>
          <p:cNvSpPr/>
          <p:nvPr/>
        </p:nvSpPr>
        <p:spPr>
          <a:xfrm>
            <a:off x="6379083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92" name="object 392"/>
          <p:cNvSpPr/>
          <p:nvPr/>
        </p:nvSpPr>
        <p:spPr>
          <a:xfrm>
            <a:off x="6404978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93" name="object 393"/>
          <p:cNvSpPr/>
          <p:nvPr/>
        </p:nvSpPr>
        <p:spPr>
          <a:xfrm>
            <a:off x="6430873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94" name="object 394"/>
          <p:cNvSpPr/>
          <p:nvPr/>
        </p:nvSpPr>
        <p:spPr>
          <a:xfrm>
            <a:off x="6456769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95" name="object 395"/>
          <p:cNvSpPr/>
          <p:nvPr/>
        </p:nvSpPr>
        <p:spPr>
          <a:xfrm>
            <a:off x="6482651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96" name="object 396"/>
          <p:cNvSpPr/>
          <p:nvPr/>
        </p:nvSpPr>
        <p:spPr>
          <a:xfrm>
            <a:off x="6508546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97" name="object 397"/>
          <p:cNvSpPr/>
          <p:nvPr/>
        </p:nvSpPr>
        <p:spPr>
          <a:xfrm>
            <a:off x="6534442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98" name="object 398"/>
          <p:cNvSpPr/>
          <p:nvPr/>
        </p:nvSpPr>
        <p:spPr>
          <a:xfrm>
            <a:off x="6560337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99" name="object 399"/>
          <p:cNvSpPr/>
          <p:nvPr/>
        </p:nvSpPr>
        <p:spPr>
          <a:xfrm>
            <a:off x="6586232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00" name="object 400"/>
          <p:cNvSpPr/>
          <p:nvPr/>
        </p:nvSpPr>
        <p:spPr>
          <a:xfrm>
            <a:off x="6612128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01" name="object 401"/>
          <p:cNvSpPr/>
          <p:nvPr/>
        </p:nvSpPr>
        <p:spPr>
          <a:xfrm>
            <a:off x="6638023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02" name="object 402"/>
          <p:cNvSpPr/>
          <p:nvPr/>
        </p:nvSpPr>
        <p:spPr>
          <a:xfrm>
            <a:off x="6663918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03" name="object 403"/>
          <p:cNvSpPr/>
          <p:nvPr/>
        </p:nvSpPr>
        <p:spPr>
          <a:xfrm>
            <a:off x="6689814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04" name="object 404"/>
          <p:cNvSpPr/>
          <p:nvPr/>
        </p:nvSpPr>
        <p:spPr>
          <a:xfrm>
            <a:off x="6715709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05" name="object 405"/>
          <p:cNvSpPr/>
          <p:nvPr/>
        </p:nvSpPr>
        <p:spPr>
          <a:xfrm>
            <a:off x="6741604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06" name="object 406"/>
          <p:cNvSpPr/>
          <p:nvPr/>
        </p:nvSpPr>
        <p:spPr>
          <a:xfrm>
            <a:off x="6767486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07" name="object 407"/>
          <p:cNvSpPr/>
          <p:nvPr/>
        </p:nvSpPr>
        <p:spPr>
          <a:xfrm>
            <a:off x="6793382" y="2387015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08" name="object 408"/>
          <p:cNvSpPr/>
          <p:nvPr/>
        </p:nvSpPr>
        <p:spPr>
          <a:xfrm>
            <a:off x="6819277" y="2387015"/>
            <a:ext cx="3175" cy="0"/>
          </a:xfrm>
          <a:custGeom>
            <a:avLst/>
            <a:gdLst/>
            <a:ahLst/>
            <a:cxnLst/>
            <a:rect l="l" t="t" r="r" b="b"/>
            <a:pathLst>
              <a:path w="3175" h="0">
                <a:moveTo>
                  <a:pt x="1524" y="-3809"/>
                </a:moveTo>
                <a:lnTo>
                  <a:pt x="1524" y="3809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09" name="object 409"/>
          <p:cNvSpPr/>
          <p:nvPr/>
        </p:nvSpPr>
        <p:spPr>
          <a:xfrm>
            <a:off x="716661" y="2882531"/>
            <a:ext cx="196481" cy="19182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10" name="object 410"/>
          <p:cNvSpPr txBox="1"/>
          <p:nvPr/>
        </p:nvSpPr>
        <p:spPr>
          <a:xfrm>
            <a:off x="800675" y="1589393"/>
            <a:ext cx="6048375" cy="3217545"/>
          </a:xfrm>
          <a:prstGeom prst="rect">
            <a:avLst/>
          </a:prstGeom>
        </p:spPr>
        <p:txBody>
          <a:bodyPr wrap="square" lIns="0" tIns="100330" rIns="0" bIns="0" rtlCol="0" vert="horz">
            <a:spAutoFit/>
          </a:bodyPr>
          <a:lstStyle/>
          <a:p>
            <a:pPr marL="1622425">
              <a:lnSpc>
                <a:spcPct val="100000"/>
              </a:lnSpc>
              <a:spcBef>
                <a:spcPts val="790"/>
              </a:spcBef>
            </a:pPr>
            <a:r>
              <a:rPr dirty="0" sz="1200" spc="-5">
                <a:latin typeface="HY헤드라인M"/>
                <a:cs typeface="HY헤드라인M"/>
              </a:rPr>
              <a:t>【</a:t>
            </a:r>
            <a:r>
              <a:rPr dirty="0" sz="1200" spc="100">
                <a:latin typeface="HY헤드라인M"/>
                <a:cs typeface="HY헤드라인M"/>
              </a:rPr>
              <a:t> </a:t>
            </a:r>
            <a:r>
              <a:rPr dirty="0" sz="1200" spc="-5">
                <a:latin typeface="HY헤드라인M"/>
                <a:cs typeface="HY헤드라인M"/>
              </a:rPr>
              <a:t>청렴옴부즈만</a:t>
            </a:r>
            <a:r>
              <a:rPr dirty="0" sz="1200" spc="190">
                <a:latin typeface="HY헤드라인M"/>
                <a:cs typeface="HY헤드라인M"/>
              </a:rPr>
              <a:t> </a:t>
            </a:r>
            <a:r>
              <a:rPr dirty="0" sz="1200" spc="-5">
                <a:latin typeface="HY헤드라인M"/>
                <a:cs typeface="HY헤드라인M"/>
              </a:rPr>
              <a:t>설치</a:t>
            </a:r>
            <a:r>
              <a:rPr dirty="0" sz="1200" spc="190">
                <a:latin typeface="HY헤드라인M"/>
                <a:cs typeface="HY헤드라인M"/>
              </a:rPr>
              <a:t> </a:t>
            </a:r>
            <a:r>
              <a:rPr dirty="0" sz="1200" spc="-5">
                <a:latin typeface="HY헤드라인M"/>
                <a:cs typeface="HY헤드라인M"/>
              </a:rPr>
              <a:t>및</a:t>
            </a:r>
            <a:r>
              <a:rPr dirty="0" sz="1200" spc="190">
                <a:latin typeface="HY헤드라인M"/>
                <a:cs typeface="HY헤드라인M"/>
              </a:rPr>
              <a:t> </a:t>
            </a:r>
            <a:r>
              <a:rPr dirty="0" sz="1200" spc="-5">
                <a:latin typeface="HY헤드라인M"/>
                <a:cs typeface="HY헤드라인M"/>
              </a:rPr>
              <a:t>운영</a:t>
            </a:r>
            <a:r>
              <a:rPr dirty="0" sz="1200" spc="190">
                <a:latin typeface="HY헤드라인M"/>
                <a:cs typeface="HY헤드라인M"/>
              </a:rPr>
              <a:t> </a:t>
            </a:r>
            <a:r>
              <a:rPr dirty="0" sz="1200" spc="-5">
                <a:latin typeface="HY헤드라인M"/>
                <a:cs typeface="HY헤드라인M"/>
              </a:rPr>
              <a:t>근거</a:t>
            </a:r>
            <a:r>
              <a:rPr dirty="0" sz="1200" spc="190">
                <a:latin typeface="HY헤드라인M"/>
                <a:cs typeface="HY헤드라인M"/>
              </a:rPr>
              <a:t> </a:t>
            </a:r>
            <a:r>
              <a:rPr dirty="0" sz="1200" spc="-5">
                <a:latin typeface="HY헤드라인M"/>
                <a:cs typeface="HY헤드라인M"/>
              </a:rPr>
              <a:t>】</a:t>
            </a:r>
            <a:endParaRPr sz="1200">
              <a:latin typeface="HY헤드라인M"/>
              <a:cs typeface="HY헤드라인M"/>
            </a:endParaRPr>
          </a:p>
          <a:p>
            <a:pPr marL="151130" indent="-133985">
              <a:lnSpc>
                <a:spcPct val="100000"/>
              </a:lnSpc>
              <a:spcBef>
                <a:spcPts val="635"/>
              </a:spcBef>
              <a:buFont typeface=""/>
              <a:buChar char="‣"/>
              <a:tabLst>
                <a:tab pos="151765" algn="l"/>
              </a:tabLst>
            </a:pPr>
            <a:r>
              <a:rPr dirty="0" sz="1100">
                <a:latin typeface="맑은 고딕"/>
                <a:cs typeface="맑은 고딕"/>
              </a:rPr>
              <a:t>「 </a:t>
            </a:r>
            <a:r>
              <a:rPr dirty="0" sz="1100" spc="-5">
                <a:latin typeface="맑은 고딕"/>
                <a:cs typeface="맑은 고딕"/>
              </a:rPr>
              <a:t>부패방지 </a:t>
            </a:r>
            <a:r>
              <a:rPr dirty="0" sz="1100">
                <a:latin typeface="맑은 고딕"/>
                <a:cs typeface="맑은 고딕"/>
              </a:rPr>
              <a:t>및 </a:t>
            </a:r>
            <a:r>
              <a:rPr dirty="0" sz="1100" spc="-5">
                <a:latin typeface="맑은 고딕"/>
                <a:cs typeface="맑은 고딕"/>
              </a:rPr>
              <a:t>국민권익위원회의 </a:t>
            </a:r>
            <a:r>
              <a:rPr dirty="0" sz="1100">
                <a:latin typeface="맑은 고딕"/>
                <a:cs typeface="맑은 고딕"/>
              </a:rPr>
              <a:t>설치와 </a:t>
            </a:r>
            <a:r>
              <a:rPr dirty="0" sz="1100" spc="-5">
                <a:latin typeface="맑은 고딕"/>
                <a:cs typeface="맑은 고딕"/>
              </a:rPr>
              <a:t>운영에 관한 법률 </a:t>
            </a:r>
            <a:r>
              <a:rPr dirty="0" sz="1100">
                <a:latin typeface="맑은 고딕"/>
                <a:cs typeface="맑은 고딕"/>
              </a:rPr>
              <a:t>」 </a:t>
            </a:r>
            <a:r>
              <a:rPr dirty="0" sz="1100" spc="-5">
                <a:latin typeface="맑은 고딕"/>
                <a:cs typeface="맑은 고딕"/>
              </a:rPr>
              <a:t>제3조(공공기관의</a:t>
            </a:r>
            <a:r>
              <a:rPr dirty="0" sz="1100" spc="125">
                <a:latin typeface="맑은 고딕"/>
                <a:cs typeface="맑은 고딕"/>
              </a:rPr>
              <a:t> </a:t>
            </a:r>
            <a:r>
              <a:rPr dirty="0" sz="1100" spc="-5">
                <a:latin typeface="맑은 고딕"/>
                <a:cs typeface="맑은 고딕"/>
              </a:rPr>
              <a:t>책무)</a:t>
            </a:r>
            <a:endParaRPr sz="1100">
              <a:latin typeface="맑은 고딕"/>
              <a:cs typeface="맑은 고딕"/>
            </a:endParaRPr>
          </a:p>
          <a:p>
            <a:pPr marL="151130" indent="-133985">
              <a:lnSpc>
                <a:spcPct val="100000"/>
              </a:lnSpc>
              <a:spcBef>
                <a:spcPts val="405"/>
              </a:spcBef>
              <a:buFont typeface=""/>
              <a:buChar char="‣"/>
              <a:tabLst>
                <a:tab pos="151765" algn="l"/>
              </a:tabLst>
            </a:pPr>
            <a:r>
              <a:rPr dirty="0" sz="1100" spc="-10">
                <a:latin typeface="맑은 고딕"/>
                <a:cs typeface="맑은 고딕"/>
              </a:rPr>
              <a:t>「 </a:t>
            </a:r>
            <a:r>
              <a:rPr dirty="0" sz="1100" spc="-20">
                <a:latin typeface="맑은 고딕"/>
                <a:cs typeface="맑은 고딕"/>
              </a:rPr>
              <a:t>임직원 </a:t>
            </a:r>
            <a:r>
              <a:rPr dirty="0" sz="1100" spc="-30">
                <a:latin typeface="맑은 고딕"/>
                <a:cs typeface="맑은 고딕"/>
              </a:rPr>
              <a:t>윤리강령 </a:t>
            </a:r>
            <a:r>
              <a:rPr dirty="0" sz="1100">
                <a:latin typeface="맑은 고딕"/>
                <a:cs typeface="맑은 고딕"/>
              </a:rPr>
              <a:t>」 </a:t>
            </a:r>
            <a:r>
              <a:rPr dirty="0" sz="1100" spc="-20">
                <a:latin typeface="맑은 고딕"/>
                <a:cs typeface="맑은 고딕"/>
              </a:rPr>
              <a:t>제33조(청렴 옴부즈만 설치·운영) </a:t>
            </a:r>
            <a:r>
              <a:rPr dirty="0" sz="1100">
                <a:latin typeface="맑은 고딕"/>
                <a:cs typeface="맑은 고딕"/>
              </a:rPr>
              <a:t>및 </a:t>
            </a:r>
            <a:r>
              <a:rPr dirty="0" sz="1100" spc="-20">
                <a:latin typeface="맑은 고딕"/>
                <a:cs typeface="맑은 고딕"/>
              </a:rPr>
              <a:t>‘청렴옴부즈만 </a:t>
            </a:r>
            <a:r>
              <a:rPr dirty="0" sz="1100" spc="-10">
                <a:latin typeface="맑은 고딕"/>
                <a:cs typeface="맑은 고딕"/>
              </a:rPr>
              <a:t>설치 </a:t>
            </a:r>
            <a:r>
              <a:rPr dirty="0" sz="1100">
                <a:latin typeface="맑은 고딕"/>
                <a:cs typeface="맑은 고딕"/>
              </a:rPr>
              <a:t>및</a:t>
            </a:r>
            <a:r>
              <a:rPr dirty="0" sz="1100" spc="65">
                <a:latin typeface="맑은 고딕"/>
                <a:cs typeface="맑은 고딕"/>
              </a:rPr>
              <a:t> </a:t>
            </a:r>
            <a:r>
              <a:rPr dirty="0" sz="1100" spc="-25">
                <a:latin typeface="맑은 고딕"/>
                <a:cs typeface="맑은 고딕"/>
              </a:rPr>
              <a:t>운영지침’</a:t>
            </a:r>
            <a:endParaRPr sz="1100">
              <a:latin typeface="맑은 고딕"/>
              <a:cs typeface="맑은 고딕"/>
            </a:endParaRPr>
          </a:p>
          <a:p>
            <a:pPr>
              <a:lnSpc>
                <a:spcPct val="100000"/>
              </a:lnSpc>
            </a:pPr>
            <a:endParaRPr sz="1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400">
              <a:latin typeface="Times New Roman"/>
              <a:cs typeface="Times New Roman"/>
            </a:endParaRPr>
          </a:p>
          <a:p>
            <a:pPr marL="204470">
              <a:lnSpc>
                <a:spcPct val="100000"/>
              </a:lnSpc>
              <a:spcBef>
                <a:spcPts val="815"/>
              </a:spcBef>
            </a:pPr>
            <a:r>
              <a:rPr dirty="0" sz="1500" spc="25" b="1">
                <a:latin typeface="한컴바탕"/>
                <a:cs typeface="한컴바탕"/>
              </a:rPr>
              <a:t>활동개요</a:t>
            </a:r>
            <a:endParaRPr sz="1500">
              <a:latin typeface="한컴바탕"/>
              <a:cs typeface="한컴바탕"/>
            </a:endParaRPr>
          </a:p>
          <a:p>
            <a:pPr algn="just" marL="315595" marR="5080" indent="-302895">
              <a:lnSpc>
                <a:spcPct val="149800"/>
              </a:lnSpc>
              <a:buChar char="❍"/>
              <a:tabLst>
                <a:tab pos="316230" algn="l"/>
              </a:tabLst>
            </a:pPr>
            <a:r>
              <a:rPr dirty="0" sz="1500" spc="-5">
                <a:latin typeface="한컴바탕"/>
                <a:cs typeface="한컴바탕"/>
              </a:rPr>
              <a:t>활동목표 : 우리원에서 수행하는 </a:t>
            </a:r>
            <a:r>
              <a:rPr dirty="0" sz="1500" spc="25" b="1">
                <a:latin typeface="한컴바탕"/>
                <a:cs typeface="한컴바탕"/>
              </a:rPr>
              <a:t>주요 사업 및 부패 취약분야의  </a:t>
            </a:r>
            <a:r>
              <a:rPr dirty="0" sz="1500" spc="-35" b="1">
                <a:latin typeface="한컴바탕"/>
                <a:cs typeface="한컴바탕"/>
              </a:rPr>
              <a:t>제도, 업무처리 </a:t>
            </a:r>
            <a:r>
              <a:rPr dirty="0" sz="1500" spc="-20" b="1">
                <a:latin typeface="한컴바탕"/>
                <a:cs typeface="한컴바탕"/>
              </a:rPr>
              <a:t>절차 </a:t>
            </a:r>
            <a:r>
              <a:rPr dirty="0" sz="1500" spc="-25" b="1">
                <a:latin typeface="한컴바탕"/>
                <a:cs typeface="한컴바탕"/>
              </a:rPr>
              <a:t>등</a:t>
            </a:r>
            <a:r>
              <a:rPr dirty="0" sz="1500" spc="-25">
                <a:latin typeface="한컴바탕"/>
                <a:cs typeface="한컴바탕"/>
              </a:rPr>
              <a:t>에 </a:t>
            </a:r>
            <a:r>
              <a:rPr dirty="0" sz="1500" spc="-45">
                <a:latin typeface="한컴바탕"/>
                <a:cs typeface="한컴바탕"/>
              </a:rPr>
              <a:t>대한 </a:t>
            </a:r>
            <a:r>
              <a:rPr dirty="0" sz="1500" spc="-40" b="1">
                <a:latin typeface="한컴바탕"/>
                <a:cs typeface="한컴바탕"/>
              </a:rPr>
              <a:t>감시‧평가</a:t>
            </a:r>
            <a:r>
              <a:rPr dirty="0" sz="1500" spc="-40">
                <a:latin typeface="한컴바탕"/>
                <a:cs typeface="한컴바탕"/>
              </a:rPr>
              <a:t>를 </a:t>
            </a:r>
            <a:r>
              <a:rPr dirty="0" sz="1500" spc="-55">
                <a:latin typeface="한컴바탕"/>
                <a:cs typeface="한컴바탕"/>
              </a:rPr>
              <a:t>통하여 </a:t>
            </a:r>
            <a:r>
              <a:rPr dirty="0" sz="1500" spc="-35" b="1">
                <a:latin typeface="한컴바탕"/>
                <a:cs typeface="한컴바탕"/>
              </a:rPr>
              <a:t>기관행정 </a:t>
            </a:r>
            <a:r>
              <a:rPr dirty="0" sz="1500" spc="-30" b="1">
                <a:latin typeface="한컴바탕"/>
                <a:cs typeface="한컴바탕"/>
              </a:rPr>
              <a:t>업무의  </a:t>
            </a:r>
            <a:r>
              <a:rPr dirty="0" sz="1500" spc="15" b="1">
                <a:latin typeface="한컴바탕"/>
                <a:cs typeface="한컴바탕"/>
              </a:rPr>
              <a:t>투명성‧효율성 </a:t>
            </a:r>
            <a:r>
              <a:rPr dirty="0" sz="1500" spc="25" b="1">
                <a:latin typeface="한컴바탕"/>
                <a:cs typeface="한컴바탕"/>
              </a:rPr>
              <a:t>제고 및 부패방지</a:t>
            </a:r>
            <a:r>
              <a:rPr dirty="0" sz="1500" spc="-95" b="1">
                <a:latin typeface="한컴바탕"/>
                <a:cs typeface="한컴바탕"/>
              </a:rPr>
              <a:t> </a:t>
            </a:r>
            <a:r>
              <a:rPr dirty="0" sz="1500" spc="25" b="1">
                <a:latin typeface="한컴바탕"/>
                <a:cs typeface="한컴바탕"/>
              </a:rPr>
              <a:t>유도</a:t>
            </a:r>
            <a:endParaRPr sz="1500">
              <a:latin typeface="한컴바탕"/>
              <a:cs typeface="한컴바탕"/>
            </a:endParaRPr>
          </a:p>
          <a:p>
            <a:pPr marL="298450" indent="-285750">
              <a:lnSpc>
                <a:spcPct val="100000"/>
              </a:lnSpc>
              <a:spcBef>
                <a:spcPts val="900"/>
              </a:spcBef>
              <a:buChar char="❍"/>
              <a:tabLst>
                <a:tab pos="299085" algn="l"/>
              </a:tabLst>
            </a:pPr>
            <a:r>
              <a:rPr dirty="0" sz="1500" spc="-5">
                <a:latin typeface="한컴바탕"/>
                <a:cs typeface="한컴바탕"/>
              </a:rPr>
              <a:t>활동기간 : 2016. 1. 1. ~ 12.</a:t>
            </a:r>
            <a:r>
              <a:rPr dirty="0" sz="1500" spc="250">
                <a:latin typeface="한컴바탕"/>
                <a:cs typeface="한컴바탕"/>
              </a:rPr>
              <a:t> </a:t>
            </a:r>
            <a:r>
              <a:rPr dirty="0" sz="1500" spc="-5">
                <a:latin typeface="한컴바탕"/>
                <a:cs typeface="한컴바탕"/>
              </a:rPr>
              <a:t>31.</a:t>
            </a:r>
            <a:endParaRPr sz="1500">
              <a:latin typeface="한컴바탕"/>
              <a:cs typeface="한컴바탕"/>
            </a:endParaRPr>
          </a:p>
          <a:p>
            <a:pPr marL="298450" indent="-285750">
              <a:lnSpc>
                <a:spcPct val="100000"/>
              </a:lnSpc>
              <a:spcBef>
                <a:spcPts val="894"/>
              </a:spcBef>
              <a:buChar char="❍"/>
              <a:tabLst>
                <a:tab pos="299085" algn="l"/>
              </a:tabLst>
            </a:pPr>
            <a:r>
              <a:rPr dirty="0" sz="1500" spc="-5">
                <a:latin typeface="한컴바탕"/>
                <a:cs typeface="한컴바탕"/>
              </a:rPr>
              <a:t>위원현황 : 옴부즈만</a:t>
            </a:r>
            <a:r>
              <a:rPr dirty="0" sz="1500" spc="-260">
                <a:latin typeface="한컴바탕"/>
                <a:cs typeface="한컴바탕"/>
              </a:rPr>
              <a:t> </a:t>
            </a:r>
            <a:r>
              <a:rPr dirty="0" sz="1500" spc="-5">
                <a:latin typeface="한컴바탕"/>
                <a:cs typeface="한컴바탕"/>
              </a:rPr>
              <a:t>5명</a:t>
            </a:r>
            <a:endParaRPr sz="1500">
              <a:latin typeface="한컴바탕"/>
              <a:cs typeface="한컴바탕"/>
            </a:endParaRPr>
          </a:p>
        </p:txBody>
      </p:sp>
      <p:graphicFrame>
        <p:nvGraphicFramePr>
          <p:cNvPr id="411" name="object 411"/>
          <p:cNvGraphicFramePr>
            <a:graphicFrameLocks noGrp="1"/>
          </p:cNvGraphicFramePr>
          <p:nvPr/>
        </p:nvGraphicFramePr>
        <p:xfrm>
          <a:off x="909332" y="4923987"/>
          <a:ext cx="5901055" cy="121793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32434"/>
                <a:gridCol w="1224280"/>
                <a:gridCol w="2552700"/>
                <a:gridCol w="1690369"/>
              </a:tblGrid>
              <a:tr h="198120">
                <a:tc>
                  <a:txBody>
                    <a:bodyPr/>
                    <a:lstStyle/>
                    <a:p>
                      <a:pPr algn="ctr" marL="635">
                        <a:lnSpc>
                          <a:spcPct val="100000"/>
                        </a:lnSpc>
                        <a:spcBef>
                          <a:spcPts val="125"/>
                        </a:spcBef>
                      </a:pPr>
                      <a:r>
                        <a:rPr dirty="0" sz="1000" spc="-20" b="1">
                          <a:latin typeface="맑은 고딕"/>
                          <a:cs typeface="맑은 고딕"/>
                        </a:rPr>
                        <a:t>NO</a:t>
                      </a:r>
                      <a:endParaRPr sz="1000">
                        <a:latin typeface="맑은 고딕"/>
                        <a:cs typeface="맑은 고딕"/>
                      </a:endParaRPr>
                    </a:p>
                  </a:txBody>
                  <a:tcPr marL="0" marR="0" marB="0" marT="15875">
                    <a:lnR w="6350">
                      <a:solidFill>
                        <a:srgbClr val="87A1EB"/>
                      </a:solidFill>
                      <a:prstDash val="solid"/>
                    </a:lnR>
                    <a:lnT w="28575">
                      <a:solidFill>
                        <a:srgbClr val="87A1EB"/>
                      </a:solidFill>
                      <a:prstDash val="solid"/>
                    </a:lnT>
                    <a:lnB w="6350">
                      <a:solidFill>
                        <a:srgbClr val="87A1EB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>
                  <a:txBody>
                    <a:bodyPr/>
                    <a:lstStyle/>
                    <a:p>
                      <a:pPr algn="ctr" marL="635">
                        <a:lnSpc>
                          <a:spcPct val="100000"/>
                        </a:lnSpc>
                        <a:spcBef>
                          <a:spcPts val="125"/>
                        </a:spcBef>
                      </a:pPr>
                      <a:r>
                        <a:rPr dirty="0" sz="1000" spc="-5" b="1">
                          <a:latin typeface="맑은 고딕"/>
                          <a:cs typeface="맑은 고딕"/>
                        </a:rPr>
                        <a:t>위원명</a:t>
                      </a:r>
                      <a:endParaRPr sz="1000">
                        <a:latin typeface="맑은 고딕"/>
                        <a:cs typeface="맑은 고딕"/>
                      </a:endParaRPr>
                    </a:p>
                  </a:txBody>
                  <a:tcPr marL="0" marR="0" marB="0" marT="15875">
                    <a:lnL w="6350">
                      <a:solidFill>
                        <a:srgbClr val="87A1EB"/>
                      </a:solidFill>
                      <a:prstDash val="solid"/>
                    </a:lnL>
                    <a:lnR w="6350">
                      <a:solidFill>
                        <a:srgbClr val="87A1EB"/>
                      </a:solidFill>
                      <a:prstDash val="solid"/>
                    </a:lnR>
                    <a:lnT w="28575">
                      <a:solidFill>
                        <a:srgbClr val="87A1EB"/>
                      </a:solidFill>
                      <a:prstDash val="solid"/>
                    </a:lnT>
                    <a:lnB w="6350">
                      <a:solidFill>
                        <a:srgbClr val="87A1EB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25"/>
                        </a:spcBef>
                        <a:tabLst>
                          <a:tab pos="316230" algn="l"/>
                        </a:tabLst>
                      </a:pPr>
                      <a:r>
                        <a:rPr dirty="0" sz="1000" spc="-5" b="1">
                          <a:latin typeface="맑은 고딕"/>
                          <a:cs typeface="맑은 고딕"/>
                        </a:rPr>
                        <a:t>소	속</a:t>
                      </a:r>
                      <a:endParaRPr sz="1000">
                        <a:latin typeface="맑은 고딕"/>
                        <a:cs typeface="맑은 고딕"/>
                      </a:endParaRPr>
                    </a:p>
                  </a:txBody>
                  <a:tcPr marL="0" marR="0" marB="0" marT="15875">
                    <a:lnL w="6350">
                      <a:solidFill>
                        <a:srgbClr val="87A1EB"/>
                      </a:solidFill>
                      <a:prstDash val="solid"/>
                    </a:lnL>
                    <a:lnR w="6350">
                      <a:solidFill>
                        <a:srgbClr val="87A1EB"/>
                      </a:solidFill>
                      <a:prstDash val="solid"/>
                    </a:lnR>
                    <a:lnT w="28575">
                      <a:solidFill>
                        <a:srgbClr val="87A1EB"/>
                      </a:solidFill>
                      <a:prstDash val="solid"/>
                    </a:lnT>
                    <a:lnB w="6350">
                      <a:solidFill>
                        <a:srgbClr val="87A1EB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25"/>
                        </a:spcBef>
                        <a:tabLst>
                          <a:tab pos="316865" algn="l"/>
                        </a:tabLst>
                      </a:pPr>
                      <a:r>
                        <a:rPr dirty="0" sz="1000" spc="-5" b="1">
                          <a:latin typeface="맑은 고딕"/>
                          <a:cs typeface="맑은 고딕"/>
                        </a:rPr>
                        <a:t>임	기</a:t>
                      </a:r>
                      <a:endParaRPr sz="1000">
                        <a:latin typeface="맑은 고딕"/>
                        <a:cs typeface="맑은 고딕"/>
                      </a:endParaRPr>
                    </a:p>
                  </a:txBody>
                  <a:tcPr marL="0" marR="0" marB="0" marT="15875">
                    <a:lnL w="6350">
                      <a:solidFill>
                        <a:srgbClr val="87A1EB"/>
                      </a:solidFill>
                      <a:prstDash val="solid"/>
                    </a:lnL>
                    <a:lnT w="28575">
                      <a:solidFill>
                        <a:srgbClr val="87A1EB"/>
                      </a:solidFill>
                      <a:prstDash val="solid"/>
                    </a:lnT>
                    <a:lnB w="6350">
                      <a:solidFill>
                        <a:srgbClr val="87A1EB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</a:tr>
              <a:tr h="19812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30"/>
                        </a:spcBef>
                      </a:pPr>
                      <a:r>
                        <a:rPr dirty="0" sz="1000">
                          <a:latin typeface="맑은 고딕"/>
                          <a:cs typeface="맑은 고딕"/>
                        </a:rPr>
                        <a:t>1</a:t>
                      </a:r>
                      <a:endParaRPr sz="1000">
                        <a:latin typeface="맑은 고딕"/>
                        <a:cs typeface="맑은 고딕"/>
                      </a:endParaRPr>
                    </a:p>
                  </a:txBody>
                  <a:tcPr marL="0" marR="0" marB="0" marT="16510">
                    <a:lnR w="6350">
                      <a:solidFill>
                        <a:srgbClr val="87A1EB"/>
                      </a:solidFill>
                      <a:prstDash val="solid"/>
                    </a:lnR>
                    <a:lnT w="6350">
                      <a:solidFill>
                        <a:srgbClr val="87A1EB"/>
                      </a:solidFill>
                      <a:prstDash val="solid"/>
                    </a:lnT>
                    <a:lnB w="6350">
                      <a:solidFill>
                        <a:srgbClr val="87A1E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30"/>
                        </a:spcBef>
                      </a:pPr>
                      <a:r>
                        <a:rPr dirty="0" sz="1000" spc="-15" b="1">
                          <a:latin typeface="맑은 고딕"/>
                          <a:cs typeface="맑은 고딕"/>
                        </a:rPr>
                        <a:t>[대표] </a:t>
                      </a:r>
                      <a:r>
                        <a:rPr dirty="0" sz="1000" spc="-5" b="1">
                          <a:latin typeface="맑은 고딕"/>
                          <a:cs typeface="맑은 고딕"/>
                        </a:rPr>
                        <a:t>최○○</a:t>
                      </a:r>
                      <a:r>
                        <a:rPr dirty="0" sz="1000" spc="200" b="1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dirty="0" sz="1000" spc="-5" b="1">
                          <a:latin typeface="맑은 고딕"/>
                          <a:cs typeface="맑은 고딕"/>
                        </a:rPr>
                        <a:t>위원</a:t>
                      </a:r>
                      <a:endParaRPr sz="1000">
                        <a:latin typeface="맑은 고딕"/>
                        <a:cs typeface="맑은 고딕"/>
                      </a:endParaRPr>
                    </a:p>
                  </a:txBody>
                  <a:tcPr marL="0" marR="0" marB="0" marT="16510">
                    <a:lnL w="6350">
                      <a:solidFill>
                        <a:srgbClr val="87A1EB"/>
                      </a:solidFill>
                      <a:prstDash val="solid"/>
                    </a:lnL>
                    <a:lnR w="6350">
                      <a:solidFill>
                        <a:srgbClr val="87A1EB"/>
                      </a:solidFill>
                      <a:prstDash val="solid"/>
                    </a:lnR>
                    <a:lnT w="6350">
                      <a:solidFill>
                        <a:srgbClr val="87A1EB"/>
                      </a:solidFill>
                      <a:prstDash val="solid"/>
                    </a:lnT>
                    <a:lnB w="6350">
                      <a:solidFill>
                        <a:srgbClr val="87A1E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635">
                        <a:lnSpc>
                          <a:spcPct val="100000"/>
                        </a:lnSpc>
                        <a:spcBef>
                          <a:spcPts val="130"/>
                        </a:spcBef>
                      </a:pPr>
                      <a:r>
                        <a:rPr dirty="0" sz="1000">
                          <a:latin typeface="맑은 고딕"/>
                          <a:cs typeface="맑은 고딕"/>
                        </a:rPr>
                        <a:t>-</a:t>
                      </a:r>
                      <a:endParaRPr sz="1000">
                        <a:latin typeface="맑은 고딕"/>
                        <a:cs typeface="맑은 고딕"/>
                      </a:endParaRPr>
                    </a:p>
                  </a:txBody>
                  <a:tcPr marL="0" marR="0" marB="0" marT="16510">
                    <a:lnL w="6350">
                      <a:solidFill>
                        <a:srgbClr val="87A1EB"/>
                      </a:solidFill>
                      <a:prstDash val="solid"/>
                    </a:lnL>
                    <a:lnR w="6350">
                      <a:solidFill>
                        <a:srgbClr val="87A1EB"/>
                      </a:solidFill>
                      <a:prstDash val="solid"/>
                    </a:lnR>
                    <a:lnT w="6350">
                      <a:solidFill>
                        <a:srgbClr val="87A1EB"/>
                      </a:solidFill>
                      <a:prstDash val="solid"/>
                    </a:lnT>
                    <a:lnB w="6350">
                      <a:solidFill>
                        <a:srgbClr val="87A1E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635">
                        <a:lnSpc>
                          <a:spcPct val="100000"/>
                        </a:lnSpc>
                        <a:spcBef>
                          <a:spcPts val="130"/>
                        </a:spcBef>
                      </a:pPr>
                      <a:r>
                        <a:rPr dirty="0" sz="1000" spc="-5">
                          <a:latin typeface="맑은 고딕"/>
                          <a:cs typeface="맑은 고딕"/>
                        </a:rPr>
                        <a:t>2015.11.1~2017.10.31</a:t>
                      </a:r>
                      <a:endParaRPr sz="1000">
                        <a:latin typeface="맑은 고딕"/>
                        <a:cs typeface="맑은 고딕"/>
                      </a:endParaRPr>
                    </a:p>
                  </a:txBody>
                  <a:tcPr marL="0" marR="0" marB="0" marT="16510">
                    <a:lnL w="6350">
                      <a:solidFill>
                        <a:srgbClr val="87A1EB"/>
                      </a:solidFill>
                      <a:prstDash val="solid"/>
                    </a:lnL>
                    <a:lnT w="6350">
                      <a:solidFill>
                        <a:srgbClr val="87A1EB"/>
                      </a:solidFill>
                      <a:prstDash val="solid"/>
                    </a:lnT>
                    <a:lnB w="6350">
                      <a:solidFill>
                        <a:srgbClr val="87A1EB"/>
                      </a:solidFill>
                      <a:prstDash val="solid"/>
                    </a:lnB>
                  </a:tcPr>
                </a:tc>
              </a:tr>
              <a:tr h="19748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25"/>
                        </a:spcBef>
                      </a:pPr>
                      <a:r>
                        <a:rPr dirty="0" sz="1000">
                          <a:latin typeface="맑은 고딕"/>
                          <a:cs typeface="맑은 고딕"/>
                        </a:rPr>
                        <a:t>2</a:t>
                      </a:r>
                      <a:endParaRPr sz="1000">
                        <a:latin typeface="맑은 고딕"/>
                        <a:cs typeface="맑은 고딕"/>
                      </a:endParaRPr>
                    </a:p>
                  </a:txBody>
                  <a:tcPr marL="0" marR="0" marB="0" marT="15875">
                    <a:lnR w="6350">
                      <a:solidFill>
                        <a:srgbClr val="87A1EB"/>
                      </a:solidFill>
                      <a:prstDash val="solid"/>
                    </a:lnR>
                    <a:lnT w="6350">
                      <a:solidFill>
                        <a:srgbClr val="87A1EB"/>
                      </a:solidFill>
                      <a:prstDash val="solid"/>
                    </a:lnT>
                    <a:lnB w="6350">
                      <a:solidFill>
                        <a:srgbClr val="87A1E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635">
                        <a:lnSpc>
                          <a:spcPct val="100000"/>
                        </a:lnSpc>
                        <a:spcBef>
                          <a:spcPts val="125"/>
                        </a:spcBef>
                      </a:pPr>
                      <a:r>
                        <a:rPr dirty="0" sz="1000" spc="-5">
                          <a:latin typeface="맑은 고딕"/>
                          <a:cs typeface="맑은 고딕"/>
                        </a:rPr>
                        <a:t>정</a:t>
                      </a:r>
                      <a:r>
                        <a:rPr dirty="0" sz="1000" spc="-5" b="1">
                          <a:latin typeface="맑은 고딕"/>
                          <a:cs typeface="맑은 고딕"/>
                        </a:rPr>
                        <a:t>○○</a:t>
                      </a:r>
                      <a:r>
                        <a:rPr dirty="0" sz="1000" spc="125" b="1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dirty="0" sz="1000" spc="-5">
                          <a:latin typeface="맑은 고딕"/>
                          <a:cs typeface="맑은 고딕"/>
                        </a:rPr>
                        <a:t>위원</a:t>
                      </a:r>
                      <a:endParaRPr sz="1000">
                        <a:latin typeface="맑은 고딕"/>
                        <a:cs typeface="맑은 고딕"/>
                      </a:endParaRPr>
                    </a:p>
                  </a:txBody>
                  <a:tcPr marL="0" marR="0" marB="0" marT="15875">
                    <a:lnL w="6350">
                      <a:solidFill>
                        <a:srgbClr val="87A1EB"/>
                      </a:solidFill>
                      <a:prstDash val="solid"/>
                    </a:lnL>
                    <a:lnR w="6350">
                      <a:solidFill>
                        <a:srgbClr val="87A1EB"/>
                      </a:solidFill>
                      <a:prstDash val="solid"/>
                    </a:lnR>
                    <a:lnT w="6350">
                      <a:solidFill>
                        <a:srgbClr val="87A1EB"/>
                      </a:solidFill>
                      <a:prstDash val="solid"/>
                    </a:lnT>
                    <a:lnB w="6350">
                      <a:solidFill>
                        <a:srgbClr val="87A1E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635">
                        <a:lnSpc>
                          <a:spcPct val="100000"/>
                        </a:lnSpc>
                        <a:spcBef>
                          <a:spcPts val="125"/>
                        </a:spcBef>
                      </a:pPr>
                      <a:r>
                        <a:rPr dirty="0" sz="1000">
                          <a:latin typeface="맑은 고딕"/>
                          <a:cs typeface="맑은 고딕"/>
                        </a:rPr>
                        <a:t>-</a:t>
                      </a:r>
                      <a:endParaRPr sz="1000">
                        <a:latin typeface="맑은 고딕"/>
                        <a:cs typeface="맑은 고딕"/>
                      </a:endParaRPr>
                    </a:p>
                  </a:txBody>
                  <a:tcPr marL="0" marR="0" marB="0" marT="15875">
                    <a:lnL w="6350">
                      <a:solidFill>
                        <a:srgbClr val="87A1EB"/>
                      </a:solidFill>
                      <a:prstDash val="solid"/>
                    </a:lnL>
                    <a:lnR w="6350">
                      <a:solidFill>
                        <a:srgbClr val="87A1EB"/>
                      </a:solidFill>
                      <a:prstDash val="solid"/>
                    </a:lnR>
                    <a:lnT w="6350">
                      <a:solidFill>
                        <a:srgbClr val="87A1EB"/>
                      </a:solidFill>
                      <a:prstDash val="solid"/>
                    </a:lnT>
                    <a:lnB w="6350">
                      <a:solidFill>
                        <a:srgbClr val="87A1E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25"/>
                        </a:spcBef>
                      </a:pPr>
                      <a:r>
                        <a:rPr dirty="0" sz="1000" spc="-5">
                          <a:latin typeface="맑은 고딕"/>
                          <a:cs typeface="맑은 고딕"/>
                        </a:rPr>
                        <a:t>2014.2.18~</a:t>
                      </a:r>
                      <a:endParaRPr sz="1000">
                        <a:latin typeface="맑은 고딕"/>
                        <a:cs typeface="맑은 고딕"/>
                      </a:endParaRPr>
                    </a:p>
                  </a:txBody>
                  <a:tcPr marL="0" marR="0" marB="0" marT="15875">
                    <a:lnL w="6350">
                      <a:solidFill>
                        <a:srgbClr val="87A1EB"/>
                      </a:solidFill>
                      <a:prstDash val="solid"/>
                    </a:lnL>
                    <a:lnT w="6350">
                      <a:solidFill>
                        <a:srgbClr val="87A1EB"/>
                      </a:solidFill>
                      <a:prstDash val="solid"/>
                    </a:lnT>
                    <a:lnB w="6350">
                      <a:solidFill>
                        <a:srgbClr val="87A1EB"/>
                      </a:solidFill>
                      <a:prstDash val="solid"/>
                    </a:lnB>
                  </a:tcPr>
                </a:tc>
              </a:tr>
              <a:tr h="19939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35"/>
                        </a:spcBef>
                      </a:pPr>
                      <a:r>
                        <a:rPr dirty="0" sz="1000">
                          <a:latin typeface="맑은 고딕"/>
                          <a:cs typeface="맑은 고딕"/>
                        </a:rPr>
                        <a:t>3</a:t>
                      </a:r>
                      <a:endParaRPr sz="1000">
                        <a:latin typeface="맑은 고딕"/>
                        <a:cs typeface="맑은 고딕"/>
                      </a:endParaRPr>
                    </a:p>
                  </a:txBody>
                  <a:tcPr marL="0" marR="0" marB="0" marT="17145">
                    <a:lnR w="6350">
                      <a:solidFill>
                        <a:srgbClr val="87A1EB"/>
                      </a:solidFill>
                      <a:prstDash val="solid"/>
                    </a:lnR>
                    <a:lnT w="6350">
                      <a:solidFill>
                        <a:srgbClr val="87A1EB"/>
                      </a:solidFill>
                      <a:prstDash val="solid"/>
                    </a:lnT>
                    <a:lnB w="6350">
                      <a:solidFill>
                        <a:srgbClr val="87A1E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635">
                        <a:lnSpc>
                          <a:spcPct val="100000"/>
                        </a:lnSpc>
                        <a:spcBef>
                          <a:spcPts val="135"/>
                        </a:spcBef>
                      </a:pPr>
                      <a:r>
                        <a:rPr dirty="0" sz="1000" spc="-5">
                          <a:latin typeface="맑은 고딕"/>
                          <a:cs typeface="맑은 고딕"/>
                        </a:rPr>
                        <a:t>나</a:t>
                      </a:r>
                      <a:r>
                        <a:rPr dirty="0" sz="1000" spc="-5" b="1">
                          <a:latin typeface="맑은 고딕"/>
                          <a:cs typeface="맑은 고딕"/>
                        </a:rPr>
                        <a:t>○○</a:t>
                      </a:r>
                      <a:r>
                        <a:rPr dirty="0" sz="1000" spc="125" b="1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dirty="0" sz="1000" spc="-5">
                          <a:latin typeface="맑은 고딕"/>
                          <a:cs typeface="맑은 고딕"/>
                        </a:rPr>
                        <a:t>위원</a:t>
                      </a:r>
                      <a:endParaRPr sz="1000">
                        <a:latin typeface="맑은 고딕"/>
                        <a:cs typeface="맑은 고딕"/>
                      </a:endParaRPr>
                    </a:p>
                  </a:txBody>
                  <a:tcPr marL="0" marR="0" marB="0" marT="17145">
                    <a:lnL w="6350">
                      <a:solidFill>
                        <a:srgbClr val="87A1EB"/>
                      </a:solidFill>
                      <a:prstDash val="solid"/>
                    </a:lnL>
                    <a:lnR w="6350">
                      <a:solidFill>
                        <a:srgbClr val="87A1EB"/>
                      </a:solidFill>
                      <a:prstDash val="solid"/>
                    </a:lnR>
                    <a:lnT w="6350">
                      <a:solidFill>
                        <a:srgbClr val="87A1EB"/>
                      </a:solidFill>
                      <a:prstDash val="solid"/>
                    </a:lnT>
                    <a:lnB w="6350">
                      <a:solidFill>
                        <a:srgbClr val="87A1E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635">
                        <a:lnSpc>
                          <a:spcPct val="100000"/>
                        </a:lnSpc>
                        <a:spcBef>
                          <a:spcPts val="135"/>
                        </a:spcBef>
                      </a:pPr>
                      <a:r>
                        <a:rPr dirty="0" sz="1000">
                          <a:latin typeface="맑은 고딕"/>
                          <a:cs typeface="맑은 고딕"/>
                        </a:rPr>
                        <a:t>-</a:t>
                      </a:r>
                      <a:endParaRPr sz="1000">
                        <a:latin typeface="맑은 고딕"/>
                        <a:cs typeface="맑은 고딕"/>
                      </a:endParaRPr>
                    </a:p>
                  </a:txBody>
                  <a:tcPr marL="0" marR="0" marB="0" marT="17145">
                    <a:lnL w="6350">
                      <a:solidFill>
                        <a:srgbClr val="87A1EB"/>
                      </a:solidFill>
                      <a:prstDash val="solid"/>
                    </a:lnL>
                    <a:lnR w="6350">
                      <a:solidFill>
                        <a:srgbClr val="87A1EB"/>
                      </a:solidFill>
                      <a:prstDash val="solid"/>
                    </a:lnR>
                    <a:lnT w="6350">
                      <a:solidFill>
                        <a:srgbClr val="87A1EB"/>
                      </a:solidFill>
                      <a:prstDash val="solid"/>
                    </a:lnT>
                    <a:lnB w="6350">
                      <a:solidFill>
                        <a:srgbClr val="87A1E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635">
                        <a:lnSpc>
                          <a:spcPct val="100000"/>
                        </a:lnSpc>
                        <a:spcBef>
                          <a:spcPts val="135"/>
                        </a:spcBef>
                      </a:pPr>
                      <a:r>
                        <a:rPr dirty="0" sz="1000" spc="-5">
                          <a:latin typeface="맑은 고딕"/>
                          <a:cs typeface="맑은 고딕"/>
                        </a:rPr>
                        <a:t>2015.11.1~2017.10.31</a:t>
                      </a:r>
                      <a:endParaRPr sz="1000">
                        <a:latin typeface="맑은 고딕"/>
                        <a:cs typeface="맑은 고딕"/>
                      </a:endParaRPr>
                    </a:p>
                  </a:txBody>
                  <a:tcPr marL="0" marR="0" marB="0" marT="17145">
                    <a:lnL w="6350">
                      <a:solidFill>
                        <a:srgbClr val="87A1EB"/>
                      </a:solidFill>
                      <a:prstDash val="solid"/>
                    </a:lnL>
                    <a:lnT w="6350">
                      <a:solidFill>
                        <a:srgbClr val="87A1EB"/>
                      </a:solidFill>
                      <a:prstDash val="solid"/>
                    </a:lnT>
                    <a:lnB w="6350">
                      <a:solidFill>
                        <a:srgbClr val="87A1EB"/>
                      </a:solidFill>
                      <a:prstDash val="solid"/>
                    </a:lnB>
                  </a:tcPr>
                </a:tc>
              </a:tr>
              <a:tr h="19748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25"/>
                        </a:spcBef>
                      </a:pPr>
                      <a:r>
                        <a:rPr dirty="0" sz="1000">
                          <a:latin typeface="맑은 고딕"/>
                          <a:cs typeface="맑은 고딕"/>
                        </a:rPr>
                        <a:t>4</a:t>
                      </a:r>
                      <a:endParaRPr sz="1000">
                        <a:latin typeface="맑은 고딕"/>
                        <a:cs typeface="맑은 고딕"/>
                      </a:endParaRPr>
                    </a:p>
                  </a:txBody>
                  <a:tcPr marL="0" marR="0" marB="0" marT="15875">
                    <a:lnR w="6350">
                      <a:solidFill>
                        <a:srgbClr val="87A1EB"/>
                      </a:solidFill>
                      <a:prstDash val="solid"/>
                    </a:lnR>
                    <a:lnT w="6350">
                      <a:solidFill>
                        <a:srgbClr val="87A1EB"/>
                      </a:solidFill>
                      <a:prstDash val="solid"/>
                    </a:lnT>
                    <a:lnB w="6350">
                      <a:solidFill>
                        <a:srgbClr val="87A1E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635">
                        <a:lnSpc>
                          <a:spcPct val="100000"/>
                        </a:lnSpc>
                        <a:spcBef>
                          <a:spcPts val="125"/>
                        </a:spcBef>
                      </a:pPr>
                      <a:r>
                        <a:rPr dirty="0" sz="1000" spc="-5">
                          <a:latin typeface="맑은 고딕"/>
                          <a:cs typeface="맑은 고딕"/>
                        </a:rPr>
                        <a:t>홍</a:t>
                      </a:r>
                      <a:r>
                        <a:rPr dirty="0" sz="1000" spc="-5" b="1">
                          <a:latin typeface="맑은 고딕"/>
                          <a:cs typeface="맑은 고딕"/>
                        </a:rPr>
                        <a:t>○○</a:t>
                      </a:r>
                      <a:r>
                        <a:rPr dirty="0" sz="1000" spc="125" b="1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dirty="0" sz="1000" spc="-5">
                          <a:latin typeface="맑은 고딕"/>
                          <a:cs typeface="맑은 고딕"/>
                        </a:rPr>
                        <a:t>위원</a:t>
                      </a:r>
                      <a:endParaRPr sz="1000">
                        <a:latin typeface="맑은 고딕"/>
                        <a:cs typeface="맑은 고딕"/>
                      </a:endParaRPr>
                    </a:p>
                  </a:txBody>
                  <a:tcPr marL="0" marR="0" marB="0" marT="15875">
                    <a:lnL w="6350">
                      <a:solidFill>
                        <a:srgbClr val="87A1EB"/>
                      </a:solidFill>
                      <a:prstDash val="solid"/>
                    </a:lnL>
                    <a:lnR w="6350">
                      <a:solidFill>
                        <a:srgbClr val="87A1EB"/>
                      </a:solidFill>
                      <a:prstDash val="solid"/>
                    </a:lnR>
                    <a:lnT w="6350">
                      <a:solidFill>
                        <a:srgbClr val="87A1EB"/>
                      </a:solidFill>
                      <a:prstDash val="solid"/>
                    </a:lnT>
                    <a:lnB w="6350">
                      <a:solidFill>
                        <a:srgbClr val="87A1E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635">
                        <a:lnSpc>
                          <a:spcPct val="100000"/>
                        </a:lnSpc>
                        <a:spcBef>
                          <a:spcPts val="125"/>
                        </a:spcBef>
                      </a:pPr>
                      <a:r>
                        <a:rPr dirty="0" sz="1000">
                          <a:latin typeface="맑은 고딕"/>
                          <a:cs typeface="맑은 고딕"/>
                        </a:rPr>
                        <a:t>-</a:t>
                      </a:r>
                      <a:endParaRPr sz="1000">
                        <a:latin typeface="맑은 고딕"/>
                        <a:cs typeface="맑은 고딕"/>
                      </a:endParaRPr>
                    </a:p>
                  </a:txBody>
                  <a:tcPr marL="0" marR="0" marB="0" marT="15875">
                    <a:lnL w="6350">
                      <a:solidFill>
                        <a:srgbClr val="87A1EB"/>
                      </a:solidFill>
                      <a:prstDash val="solid"/>
                    </a:lnL>
                    <a:lnR w="6350">
                      <a:solidFill>
                        <a:srgbClr val="87A1EB"/>
                      </a:solidFill>
                      <a:prstDash val="solid"/>
                    </a:lnR>
                    <a:lnT w="6350">
                      <a:solidFill>
                        <a:srgbClr val="87A1EB"/>
                      </a:solidFill>
                      <a:prstDash val="solid"/>
                    </a:lnT>
                    <a:lnB w="6350">
                      <a:solidFill>
                        <a:srgbClr val="87A1E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635">
                        <a:lnSpc>
                          <a:spcPct val="100000"/>
                        </a:lnSpc>
                        <a:spcBef>
                          <a:spcPts val="125"/>
                        </a:spcBef>
                      </a:pPr>
                      <a:r>
                        <a:rPr dirty="0" sz="1000" spc="-5">
                          <a:latin typeface="맑은 고딕"/>
                          <a:cs typeface="맑은 고딕"/>
                        </a:rPr>
                        <a:t>2015.11.1~2017.10.31</a:t>
                      </a:r>
                      <a:endParaRPr sz="1000">
                        <a:latin typeface="맑은 고딕"/>
                        <a:cs typeface="맑은 고딕"/>
                      </a:endParaRPr>
                    </a:p>
                  </a:txBody>
                  <a:tcPr marL="0" marR="0" marB="0" marT="15875">
                    <a:lnL w="6350">
                      <a:solidFill>
                        <a:srgbClr val="87A1EB"/>
                      </a:solidFill>
                      <a:prstDash val="solid"/>
                    </a:lnL>
                    <a:lnT w="6350">
                      <a:solidFill>
                        <a:srgbClr val="87A1EB"/>
                      </a:solidFill>
                      <a:prstDash val="solid"/>
                    </a:lnT>
                    <a:lnB w="6350">
                      <a:solidFill>
                        <a:srgbClr val="87A1EB"/>
                      </a:solidFill>
                      <a:prstDash val="solid"/>
                    </a:lnB>
                  </a:tcPr>
                </a:tc>
              </a:tr>
              <a:tr h="19939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35"/>
                        </a:spcBef>
                      </a:pPr>
                      <a:r>
                        <a:rPr dirty="0" sz="1000">
                          <a:latin typeface="맑은 고딕"/>
                          <a:cs typeface="맑은 고딕"/>
                        </a:rPr>
                        <a:t>5</a:t>
                      </a:r>
                      <a:endParaRPr sz="1000">
                        <a:latin typeface="맑은 고딕"/>
                        <a:cs typeface="맑은 고딕"/>
                      </a:endParaRPr>
                    </a:p>
                  </a:txBody>
                  <a:tcPr marL="0" marR="0" marB="0" marT="17145">
                    <a:lnR w="6350">
                      <a:solidFill>
                        <a:srgbClr val="87A1EB"/>
                      </a:solidFill>
                      <a:prstDash val="solid"/>
                    </a:lnR>
                    <a:lnT w="6350">
                      <a:solidFill>
                        <a:srgbClr val="87A1EB"/>
                      </a:solidFill>
                      <a:prstDash val="solid"/>
                    </a:lnT>
                    <a:lnB w="28575">
                      <a:solidFill>
                        <a:srgbClr val="87A1E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635">
                        <a:lnSpc>
                          <a:spcPct val="100000"/>
                        </a:lnSpc>
                        <a:spcBef>
                          <a:spcPts val="135"/>
                        </a:spcBef>
                      </a:pPr>
                      <a:r>
                        <a:rPr dirty="0" sz="1000" spc="-5">
                          <a:latin typeface="맑은 고딕"/>
                          <a:cs typeface="맑은 고딕"/>
                        </a:rPr>
                        <a:t>송</a:t>
                      </a:r>
                      <a:r>
                        <a:rPr dirty="0" sz="1000" spc="-5" b="1">
                          <a:latin typeface="맑은 고딕"/>
                          <a:cs typeface="맑은 고딕"/>
                        </a:rPr>
                        <a:t>○○</a:t>
                      </a:r>
                      <a:r>
                        <a:rPr dirty="0" sz="1000" spc="125" b="1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dirty="0" sz="1000" spc="-5">
                          <a:latin typeface="맑은 고딕"/>
                          <a:cs typeface="맑은 고딕"/>
                        </a:rPr>
                        <a:t>위원</a:t>
                      </a:r>
                      <a:endParaRPr sz="1000">
                        <a:latin typeface="맑은 고딕"/>
                        <a:cs typeface="맑은 고딕"/>
                      </a:endParaRPr>
                    </a:p>
                  </a:txBody>
                  <a:tcPr marL="0" marR="0" marB="0" marT="17145">
                    <a:lnL w="6350">
                      <a:solidFill>
                        <a:srgbClr val="87A1EB"/>
                      </a:solidFill>
                      <a:prstDash val="solid"/>
                    </a:lnL>
                    <a:lnR w="6350">
                      <a:solidFill>
                        <a:srgbClr val="87A1EB"/>
                      </a:solidFill>
                      <a:prstDash val="solid"/>
                    </a:lnR>
                    <a:lnT w="6350">
                      <a:solidFill>
                        <a:srgbClr val="87A1EB"/>
                      </a:solidFill>
                      <a:prstDash val="solid"/>
                    </a:lnT>
                    <a:lnB w="28575">
                      <a:solidFill>
                        <a:srgbClr val="87A1E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635">
                        <a:lnSpc>
                          <a:spcPct val="100000"/>
                        </a:lnSpc>
                        <a:spcBef>
                          <a:spcPts val="135"/>
                        </a:spcBef>
                      </a:pPr>
                      <a:r>
                        <a:rPr dirty="0" sz="1000">
                          <a:latin typeface="맑은 고딕"/>
                          <a:cs typeface="맑은 고딕"/>
                        </a:rPr>
                        <a:t>-</a:t>
                      </a:r>
                      <a:endParaRPr sz="1000">
                        <a:latin typeface="맑은 고딕"/>
                        <a:cs typeface="맑은 고딕"/>
                      </a:endParaRPr>
                    </a:p>
                  </a:txBody>
                  <a:tcPr marL="0" marR="0" marB="0" marT="17145">
                    <a:lnL w="6350">
                      <a:solidFill>
                        <a:srgbClr val="87A1EB"/>
                      </a:solidFill>
                      <a:prstDash val="solid"/>
                    </a:lnL>
                    <a:lnR w="6350">
                      <a:solidFill>
                        <a:srgbClr val="87A1EB"/>
                      </a:solidFill>
                      <a:prstDash val="solid"/>
                    </a:lnR>
                    <a:lnT w="6350">
                      <a:solidFill>
                        <a:srgbClr val="87A1EB"/>
                      </a:solidFill>
                      <a:prstDash val="solid"/>
                    </a:lnT>
                    <a:lnB w="28575">
                      <a:solidFill>
                        <a:srgbClr val="87A1E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35"/>
                        </a:spcBef>
                      </a:pPr>
                      <a:r>
                        <a:rPr dirty="0" sz="1000" spc="-5">
                          <a:latin typeface="맑은 고딕"/>
                          <a:cs typeface="맑은 고딕"/>
                        </a:rPr>
                        <a:t>2014.2.18~</a:t>
                      </a:r>
                      <a:endParaRPr sz="1000">
                        <a:latin typeface="맑은 고딕"/>
                        <a:cs typeface="맑은 고딕"/>
                      </a:endParaRPr>
                    </a:p>
                  </a:txBody>
                  <a:tcPr marL="0" marR="0" marB="0" marT="17145">
                    <a:lnL w="6350">
                      <a:solidFill>
                        <a:srgbClr val="87A1EB"/>
                      </a:solidFill>
                      <a:prstDash val="solid"/>
                    </a:lnL>
                    <a:lnT w="6350">
                      <a:solidFill>
                        <a:srgbClr val="87A1EB"/>
                      </a:solidFill>
                      <a:prstDash val="solid"/>
                    </a:lnT>
                    <a:lnB w="28575">
                      <a:solidFill>
                        <a:srgbClr val="87A1EB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sp>
        <p:nvSpPr>
          <p:cNvPr id="412" name="object 412"/>
          <p:cNvSpPr/>
          <p:nvPr/>
        </p:nvSpPr>
        <p:spPr>
          <a:xfrm>
            <a:off x="716661" y="6624434"/>
            <a:ext cx="196481" cy="19029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13" name="object 413"/>
          <p:cNvSpPr txBox="1"/>
          <p:nvPr/>
        </p:nvSpPr>
        <p:spPr>
          <a:xfrm>
            <a:off x="800675" y="6467885"/>
            <a:ext cx="4100195" cy="3108325"/>
          </a:xfrm>
          <a:prstGeom prst="rect">
            <a:avLst/>
          </a:prstGeom>
        </p:spPr>
        <p:txBody>
          <a:bodyPr wrap="square" lIns="0" tIns="126364" rIns="0" bIns="0" rtlCol="0" vert="horz">
            <a:spAutoFit/>
          </a:bodyPr>
          <a:lstStyle/>
          <a:p>
            <a:pPr marL="198120">
              <a:lnSpc>
                <a:spcPct val="100000"/>
              </a:lnSpc>
              <a:spcBef>
                <a:spcPts val="994"/>
              </a:spcBef>
            </a:pPr>
            <a:r>
              <a:rPr dirty="0" sz="1500" spc="-20" b="1">
                <a:latin typeface="한컴바탕"/>
                <a:cs typeface="한컴바탕"/>
              </a:rPr>
              <a:t>연간</a:t>
            </a:r>
            <a:r>
              <a:rPr dirty="0" sz="1500" spc="110" b="1">
                <a:latin typeface="한컴바탕"/>
                <a:cs typeface="한컴바탕"/>
              </a:rPr>
              <a:t> </a:t>
            </a:r>
            <a:r>
              <a:rPr dirty="0" sz="1500" spc="-45" b="1">
                <a:latin typeface="한컴바탕"/>
                <a:cs typeface="한컴바탕"/>
              </a:rPr>
              <a:t>활동사항</a:t>
            </a:r>
            <a:endParaRPr sz="1500">
              <a:latin typeface="한컴바탕"/>
              <a:cs typeface="한컴바탕"/>
            </a:endParaRPr>
          </a:p>
          <a:p>
            <a:pPr marL="298450" indent="-285750">
              <a:lnSpc>
                <a:spcPct val="100000"/>
              </a:lnSpc>
              <a:spcBef>
                <a:spcPts val="900"/>
              </a:spcBef>
              <a:buChar char="❍"/>
              <a:tabLst>
                <a:tab pos="299085" algn="l"/>
              </a:tabLst>
            </a:pPr>
            <a:r>
              <a:rPr dirty="0" sz="1500" spc="-5">
                <a:latin typeface="한컴바탕"/>
                <a:cs typeface="한컴바탕"/>
              </a:rPr>
              <a:t>(2.19) 청렴옴부즈만 연임</a:t>
            </a:r>
            <a:r>
              <a:rPr dirty="0" sz="1500" spc="-260">
                <a:latin typeface="한컴바탕"/>
                <a:cs typeface="한컴바탕"/>
              </a:rPr>
              <a:t> </a:t>
            </a:r>
            <a:r>
              <a:rPr dirty="0" sz="1500" spc="-5">
                <a:latin typeface="한컴바탕"/>
                <a:cs typeface="한컴바탕"/>
              </a:rPr>
              <a:t>결정</a:t>
            </a:r>
            <a:endParaRPr sz="1500">
              <a:latin typeface="한컴바탕"/>
              <a:cs typeface="한컴바탕"/>
            </a:endParaRPr>
          </a:p>
          <a:p>
            <a:pPr marL="298450" indent="-285750">
              <a:lnSpc>
                <a:spcPct val="100000"/>
              </a:lnSpc>
              <a:spcBef>
                <a:spcPts val="894"/>
              </a:spcBef>
              <a:buChar char="❍"/>
              <a:tabLst>
                <a:tab pos="299085" algn="l"/>
              </a:tabLst>
            </a:pPr>
            <a:r>
              <a:rPr dirty="0" sz="1500" spc="-5">
                <a:latin typeface="한컴바탕"/>
                <a:cs typeface="한컴바탕"/>
              </a:rPr>
              <a:t>(3.16) 제1차 청렴 옴부즈만 회의</a:t>
            </a:r>
            <a:r>
              <a:rPr dirty="0" sz="1500" spc="235">
                <a:latin typeface="한컴바탕"/>
                <a:cs typeface="한컴바탕"/>
              </a:rPr>
              <a:t> </a:t>
            </a:r>
            <a:r>
              <a:rPr dirty="0" sz="1500" spc="-5">
                <a:latin typeface="한컴바탕"/>
                <a:cs typeface="한컴바탕"/>
              </a:rPr>
              <a:t>개최</a:t>
            </a:r>
            <a:endParaRPr sz="1500">
              <a:latin typeface="한컴바탕"/>
              <a:cs typeface="한컴바탕"/>
            </a:endParaRPr>
          </a:p>
          <a:p>
            <a:pPr marL="298450" indent="-285750">
              <a:lnSpc>
                <a:spcPct val="100000"/>
              </a:lnSpc>
              <a:spcBef>
                <a:spcPts val="894"/>
              </a:spcBef>
              <a:buChar char="❍"/>
              <a:tabLst>
                <a:tab pos="299085" algn="l"/>
              </a:tabLst>
            </a:pPr>
            <a:r>
              <a:rPr dirty="0" sz="1500" spc="-5">
                <a:latin typeface="한컴바탕"/>
                <a:cs typeface="한컴바탕"/>
              </a:rPr>
              <a:t>(6.23) </a:t>
            </a:r>
            <a:r>
              <a:rPr dirty="0" sz="1500" spc="-55" b="1">
                <a:latin typeface="한컴바탕"/>
                <a:cs typeface="한컴바탕"/>
              </a:rPr>
              <a:t>공공기관 </a:t>
            </a:r>
            <a:r>
              <a:rPr dirty="0" sz="1500" spc="-65" b="1">
                <a:latin typeface="한컴바탕"/>
                <a:cs typeface="한컴바탕"/>
              </a:rPr>
              <a:t>청렴옴부즈만 </a:t>
            </a:r>
            <a:r>
              <a:rPr dirty="0" sz="1500" spc="-55" b="1">
                <a:latin typeface="한컴바탕"/>
                <a:cs typeface="한컴바탕"/>
              </a:rPr>
              <a:t>직무교육</a:t>
            </a:r>
            <a:r>
              <a:rPr dirty="0" sz="1500" spc="125" b="1">
                <a:latin typeface="한컴바탕"/>
                <a:cs typeface="한컴바탕"/>
              </a:rPr>
              <a:t> </a:t>
            </a:r>
            <a:r>
              <a:rPr dirty="0" sz="1500" spc="-25" b="1">
                <a:latin typeface="한컴바탕"/>
                <a:cs typeface="한컴바탕"/>
              </a:rPr>
              <a:t>참여</a:t>
            </a:r>
            <a:endParaRPr sz="1500">
              <a:latin typeface="한컴바탕"/>
              <a:cs typeface="한컴바탕"/>
            </a:endParaRPr>
          </a:p>
          <a:p>
            <a:pPr marL="298450" indent="-285750">
              <a:lnSpc>
                <a:spcPct val="100000"/>
              </a:lnSpc>
              <a:spcBef>
                <a:spcPts val="900"/>
              </a:spcBef>
              <a:buChar char="❍"/>
              <a:tabLst>
                <a:tab pos="299085" algn="l"/>
              </a:tabLst>
            </a:pPr>
            <a:r>
              <a:rPr dirty="0" sz="1500" spc="-5">
                <a:latin typeface="한컴바탕"/>
                <a:cs typeface="한컴바탕"/>
              </a:rPr>
              <a:t>(6.28) 제2차 청렴 옴부즈만 회의</a:t>
            </a:r>
            <a:r>
              <a:rPr dirty="0" sz="1500" spc="235">
                <a:latin typeface="한컴바탕"/>
                <a:cs typeface="한컴바탕"/>
              </a:rPr>
              <a:t> </a:t>
            </a:r>
            <a:r>
              <a:rPr dirty="0" sz="1500" spc="-5">
                <a:latin typeface="한컴바탕"/>
                <a:cs typeface="한컴바탕"/>
              </a:rPr>
              <a:t>개최</a:t>
            </a:r>
            <a:endParaRPr sz="1500">
              <a:latin typeface="한컴바탕"/>
              <a:cs typeface="한컴바탕"/>
            </a:endParaRPr>
          </a:p>
          <a:p>
            <a:pPr marL="298450" indent="-285750">
              <a:lnSpc>
                <a:spcPct val="100000"/>
              </a:lnSpc>
              <a:spcBef>
                <a:spcPts val="894"/>
              </a:spcBef>
              <a:buChar char="❍"/>
              <a:tabLst>
                <a:tab pos="299085" algn="l"/>
              </a:tabLst>
            </a:pPr>
            <a:r>
              <a:rPr dirty="0" sz="1500" spc="-5">
                <a:latin typeface="한컴바탕"/>
                <a:cs typeface="한컴바탕"/>
              </a:rPr>
              <a:t>(10.26) 제3차 청렴 옴부즈만 회의</a:t>
            </a:r>
            <a:r>
              <a:rPr dirty="0" sz="1500" spc="235">
                <a:latin typeface="한컴바탕"/>
                <a:cs typeface="한컴바탕"/>
              </a:rPr>
              <a:t> </a:t>
            </a:r>
            <a:r>
              <a:rPr dirty="0" sz="1500" spc="-5">
                <a:latin typeface="한컴바탕"/>
                <a:cs typeface="한컴바탕"/>
              </a:rPr>
              <a:t>개최</a:t>
            </a:r>
            <a:endParaRPr sz="1500">
              <a:latin typeface="한컴바탕"/>
              <a:cs typeface="한컴바탕"/>
            </a:endParaRPr>
          </a:p>
          <a:p>
            <a:pPr marL="298450" indent="-285750">
              <a:lnSpc>
                <a:spcPct val="100000"/>
              </a:lnSpc>
              <a:spcBef>
                <a:spcPts val="900"/>
              </a:spcBef>
              <a:buChar char="❍"/>
              <a:tabLst>
                <a:tab pos="299085" algn="l"/>
              </a:tabLst>
            </a:pPr>
            <a:r>
              <a:rPr dirty="0" sz="1500" spc="-5">
                <a:latin typeface="한컴바탕"/>
                <a:cs typeface="한컴바탕"/>
              </a:rPr>
              <a:t>(10.28) 청렴 옴부즈만 </a:t>
            </a:r>
            <a:r>
              <a:rPr dirty="0" sz="1500" spc="25" b="1">
                <a:latin typeface="한컴바탕"/>
                <a:cs typeface="한컴바탕"/>
              </a:rPr>
              <a:t>특별감사 </a:t>
            </a:r>
            <a:r>
              <a:rPr dirty="0" sz="1500" spc="450" b="1">
                <a:latin typeface="한컴바탕"/>
                <a:cs typeface="한컴바탕"/>
              </a:rPr>
              <a:t> </a:t>
            </a:r>
            <a:r>
              <a:rPr dirty="0" sz="1500" spc="25" b="1">
                <a:latin typeface="한컴바탕"/>
                <a:cs typeface="한컴바탕"/>
              </a:rPr>
              <a:t>참여</a:t>
            </a:r>
            <a:endParaRPr sz="1500">
              <a:latin typeface="한컴바탕"/>
              <a:cs typeface="한컴바탕"/>
            </a:endParaRPr>
          </a:p>
          <a:p>
            <a:pPr marL="298450" indent="-285750">
              <a:lnSpc>
                <a:spcPct val="100000"/>
              </a:lnSpc>
              <a:spcBef>
                <a:spcPts val="894"/>
              </a:spcBef>
              <a:buChar char="❍"/>
              <a:tabLst>
                <a:tab pos="299085" algn="l"/>
              </a:tabLst>
            </a:pPr>
            <a:r>
              <a:rPr dirty="0" sz="1500" spc="-5">
                <a:latin typeface="한컴바탕"/>
                <a:cs typeface="한컴바탕"/>
              </a:rPr>
              <a:t>(12.16) 청렴 옴부즈만 </a:t>
            </a:r>
            <a:r>
              <a:rPr dirty="0" sz="1500" spc="25" b="1">
                <a:latin typeface="한컴바탕"/>
                <a:cs typeface="한컴바탕"/>
              </a:rPr>
              <a:t>종합감사 </a:t>
            </a:r>
            <a:r>
              <a:rPr dirty="0" sz="1500" spc="450" b="1">
                <a:latin typeface="한컴바탕"/>
                <a:cs typeface="한컴바탕"/>
              </a:rPr>
              <a:t> </a:t>
            </a:r>
            <a:r>
              <a:rPr dirty="0" sz="1500" spc="25" b="1">
                <a:latin typeface="한컴바탕"/>
                <a:cs typeface="한컴바탕"/>
              </a:rPr>
              <a:t>참여</a:t>
            </a:r>
            <a:endParaRPr sz="1500">
              <a:latin typeface="한컴바탕"/>
              <a:cs typeface="한컴바탕"/>
            </a:endParaRPr>
          </a:p>
          <a:p>
            <a:pPr marL="298450" indent="-285750">
              <a:lnSpc>
                <a:spcPct val="100000"/>
              </a:lnSpc>
              <a:spcBef>
                <a:spcPts val="894"/>
              </a:spcBef>
              <a:buChar char="❍"/>
              <a:tabLst>
                <a:tab pos="299085" algn="l"/>
              </a:tabLst>
            </a:pPr>
            <a:r>
              <a:rPr dirty="0" sz="1500" spc="-5">
                <a:latin typeface="한컴바탕"/>
                <a:cs typeface="한컴바탕"/>
              </a:rPr>
              <a:t>(12.21) 제4차 청렴 옴부즈만 회의</a:t>
            </a:r>
            <a:r>
              <a:rPr dirty="0" sz="1500" spc="235">
                <a:latin typeface="한컴바탕"/>
                <a:cs typeface="한컴바탕"/>
              </a:rPr>
              <a:t> </a:t>
            </a:r>
            <a:r>
              <a:rPr dirty="0" sz="1500" spc="-5">
                <a:latin typeface="한컴바탕"/>
                <a:cs typeface="한컴바탕"/>
              </a:rPr>
              <a:t>개최</a:t>
            </a:r>
            <a:endParaRPr sz="1500">
              <a:latin typeface="한컴바탕"/>
              <a:cs typeface="한컴바탕"/>
            </a:endParaRPr>
          </a:p>
        </p:txBody>
      </p:sp>
      <p:sp>
        <p:nvSpPr>
          <p:cNvPr id="414" name="object 414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1155"/>
              </a:lnSpc>
            </a:pPr>
            <a:r>
              <a:rPr dirty="0" spc="-5"/>
              <a:t>- </a:t>
            </a:r>
            <a:r>
              <a:rPr dirty="0" spc="-5"/>
              <a:t>1</a:t>
            </a:r>
            <a:r>
              <a:rPr dirty="0" spc="-70"/>
              <a:t> </a:t>
            </a:r>
            <a:r>
              <a:rPr dirty="0" spc="-5"/>
              <a:t>-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737222" y="1097597"/>
            <a:ext cx="6079007" cy="42626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/>
          <p:nvPr/>
        </p:nvSpPr>
        <p:spPr>
          <a:xfrm>
            <a:off x="725030" y="1097597"/>
            <a:ext cx="6105525" cy="0"/>
          </a:xfrm>
          <a:custGeom>
            <a:avLst/>
            <a:gdLst/>
            <a:ahLst/>
            <a:cxnLst/>
            <a:rect l="l" t="t" r="r" b="b"/>
            <a:pathLst>
              <a:path w="6105525" h="0">
                <a:moveTo>
                  <a:pt x="0" y="0"/>
                </a:moveTo>
                <a:lnTo>
                  <a:pt x="6104915" y="0"/>
                </a:lnTo>
              </a:path>
            </a:pathLst>
          </a:custGeom>
          <a:ln w="25895">
            <a:solidFill>
              <a:srgbClr val="364878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725030" y="1523860"/>
            <a:ext cx="6105525" cy="0"/>
          </a:xfrm>
          <a:custGeom>
            <a:avLst/>
            <a:gdLst/>
            <a:ahLst/>
            <a:cxnLst/>
            <a:rect l="l" t="t" r="r" b="b"/>
            <a:pathLst>
              <a:path w="6105525" h="0">
                <a:moveTo>
                  <a:pt x="0" y="0"/>
                </a:moveTo>
                <a:lnTo>
                  <a:pt x="6104915" y="0"/>
                </a:lnTo>
              </a:path>
            </a:pathLst>
          </a:custGeom>
          <a:ln w="25895">
            <a:solidFill>
              <a:srgbClr val="364878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912380" y="2784348"/>
            <a:ext cx="152323" cy="15071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 txBox="1"/>
          <p:nvPr/>
        </p:nvSpPr>
        <p:spPr>
          <a:xfrm>
            <a:off x="780873" y="1151887"/>
            <a:ext cx="5949315" cy="20777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800" spc="10" b="1">
                <a:latin typeface="HY헤드라인M"/>
                <a:cs typeface="HY헤드라인M"/>
              </a:rPr>
              <a:t>Ⅱ</a:t>
            </a:r>
            <a:r>
              <a:rPr dirty="0" sz="1800" spc="10">
                <a:latin typeface="HY헤드라인M"/>
                <a:cs typeface="HY헤드라인M"/>
              </a:rPr>
              <a:t>. </a:t>
            </a:r>
            <a:r>
              <a:rPr dirty="0" sz="1800" spc="-5">
                <a:latin typeface="HY헤드라인M"/>
                <a:cs typeface="HY헤드라인M"/>
              </a:rPr>
              <a:t>활동</a:t>
            </a:r>
            <a:r>
              <a:rPr dirty="0" sz="1800" spc="-40">
                <a:latin typeface="HY헤드라인M"/>
                <a:cs typeface="HY헤드라인M"/>
              </a:rPr>
              <a:t> </a:t>
            </a:r>
            <a:r>
              <a:rPr dirty="0" sz="1800" spc="-5">
                <a:latin typeface="HY헤드라인M"/>
                <a:cs typeface="HY헤드라인M"/>
              </a:rPr>
              <a:t>실적</a:t>
            </a:r>
            <a:endParaRPr sz="1800">
              <a:latin typeface="HY헤드라인M"/>
              <a:cs typeface="HY헤드라인M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1800">
              <a:latin typeface="Times New Roman"/>
              <a:cs typeface="Times New Roman"/>
            </a:endParaRPr>
          </a:p>
          <a:p>
            <a:pPr marL="1847850">
              <a:lnSpc>
                <a:spcPct val="100000"/>
              </a:lnSpc>
            </a:pPr>
            <a:r>
              <a:rPr dirty="0" sz="1500" spc="10">
                <a:latin typeface="HY견고딕"/>
                <a:cs typeface="HY견고딕"/>
              </a:rPr>
              <a:t>&lt;&lt; </a:t>
            </a:r>
            <a:r>
              <a:rPr dirty="0" sz="1500" spc="25">
                <a:latin typeface="HY견고딕"/>
                <a:cs typeface="HY견고딕"/>
              </a:rPr>
              <a:t>2016년 </a:t>
            </a:r>
            <a:r>
              <a:rPr dirty="0" sz="1500" spc="50">
                <a:latin typeface="HY견고딕"/>
                <a:cs typeface="HY견고딕"/>
              </a:rPr>
              <a:t>주요성과</a:t>
            </a:r>
            <a:r>
              <a:rPr dirty="0" sz="1500" spc="-55">
                <a:latin typeface="HY견고딕"/>
                <a:cs typeface="HY견고딕"/>
              </a:rPr>
              <a:t> </a:t>
            </a:r>
            <a:r>
              <a:rPr dirty="0" sz="1500" spc="10">
                <a:latin typeface="HY견고딕"/>
                <a:cs typeface="HY견고딕"/>
              </a:rPr>
              <a:t>&gt;&gt;</a:t>
            </a:r>
            <a:endParaRPr sz="1500">
              <a:latin typeface="HY견고딕"/>
              <a:cs typeface="HY견고딕"/>
            </a:endParaRPr>
          </a:p>
          <a:p>
            <a:pPr marL="283210" indent="-227965">
              <a:lnSpc>
                <a:spcPct val="100000"/>
              </a:lnSpc>
              <a:spcBef>
                <a:spcPts val="1175"/>
              </a:spcBef>
              <a:buFont typeface=""/>
              <a:buChar char="◇"/>
              <a:tabLst>
                <a:tab pos="283845" algn="l"/>
              </a:tabLst>
            </a:pPr>
            <a:r>
              <a:rPr dirty="0" sz="1200" spc="-5">
                <a:latin typeface="맑은 고딕"/>
                <a:cs typeface="맑은 고딕"/>
              </a:rPr>
              <a:t>4차례</a:t>
            </a:r>
            <a:r>
              <a:rPr dirty="0" sz="1200" spc="175">
                <a:latin typeface="맑은 고딕"/>
                <a:cs typeface="맑은 고딕"/>
              </a:rPr>
              <a:t> </a:t>
            </a:r>
            <a:r>
              <a:rPr dirty="0" sz="1200" spc="-5">
                <a:latin typeface="맑은 고딕"/>
                <a:cs typeface="맑은 고딕"/>
              </a:rPr>
              <a:t>정례회의에</a:t>
            </a:r>
            <a:r>
              <a:rPr dirty="0" sz="1200" spc="175">
                <a:latin typeface="맑은 고딕"/>
                <a:cs typeface="맑은 고딕"/>
              </a:rPr>
              <a:t> </a:t>
            </a:r>
            <a:r>
              <a:rPr dirty="0" sz="1200" spc="-5">
                <a:latin typeface="맑은 고딕"/>
                <a:cs typeface="맑은 고딕"/>
              </a:rPr>
              <a:t>참여하여</a:t>
            </a:r>
            <a:r>
              <a:rPr dirty="0" sz="1200" spc="175">
                <a:latin typeface="맑은 고딕"/>
                <a:cs typeface="맑은 고딕"/>
              </a:rPr>
              <a:t> </a:t>
            </a:r>
            <a:r>
              <a:rPr dirty="0" sz="1200" spc="-5" b="1">
                <a:latin typeface="맑은 고딕"/>
                <a:cs typeface="맑은 고딕"/>
              </a:rPr>
              <a:t>실효성</a:t>
            </a:r>
            <a:r>
              <a:rPr dirty="0" sz="1200" spc="175" b="1">
                <a:latin typeface="맑은 고딕"/>
                <a:cs typeface="맑은 고딕"/>
              </a:rPr>
              <a:t> </a:t>
            </a:r>
            <a:r>
              <a:rPr dirty="0" sz="1200" spc="-5" b="1">
                <a:latin typeface="맑은 고딕"/>
                <a:cs typeface="맑은 고딕"/>
              </a:rPr>
              <a:t>있는</a:t>
            </a:r>
            <a:r>
              <a:rPr dirty="0" sz="1200" spc="175" b="1">
                <a:latin typeface="맑은 고딕"/>
                <a:cs typeface="맑은 고딕"/>
              </a:rPr>
              <a:t> </a:t>
            </a:r>
            <a:r>
              <a:rPr dirty="0" sz="1200" spc="-5" b="1">
                <a:latin typeface="맑은 고딕"/>
                <a:cs typeface="맑은 고딕"/>
              </a:rPr>
              <a:t>부패방지</a:t>
            </a:r>
            <a:r>
              <a:rPr dirty="0" sz="1200" spc="175" b="1">
                <a:latin typeface="맑은 고딕"/>
                <a:cs typeface="맑은 고딕"/>
              </a:rPr>
              <a:t> </a:t>
            </a:r>
            <a:r>
              <a:rPr dirty="0" sz="1200" spc="-5" b="1">
                <a:latin typeface="맑은 고딕"/>
                <a:cs typeface="맑은 고딕"/>
              </a:rPr>
              <a:t>활동의</a:t>
            </a:r>
            <a:r>
              <a:rPr dirty="0" sz="1200" spc="175" b="1">
                <a:latin typeface="맑은 고딕"/>
                <a:cs typeface="맑은 고딕"/>
              </a:rPr>
              <a:t> </a:t>
            </a:r>
            <a:r>
              <a:rPr dirty="0" sz="1200" spc="-5" b="1">
                <a:latin typeface="맑은 고딕"/>
                <a:cs typeface="맑은 고딕"/>
              </a:rPr>
              <a:t>개선</a:t>
            </a:r>
            <a:r>
              <a:rPr dirty="0" sz="1200" spc="175" b="1">
                <a:latin typeface="맑은 고딕"/>
                <a:cs typeface="맑은 고딕"/>
              </a:rPr>
              <a:t> </a:t>
            </a:r>
            <a:r>
              <a:rPr dirty="0" sz="1200" spc="-5" b="1">
                <a:latin typeface="맑은 고딕"/>
                <a:cs typeface="맑은 고딕"/>
              </a:rPr>
              <a:t>권고</a:t>
            </a:r>
            <a:endParaRPr sz="1200">
              <a:latin typeface="맑은 고딕"/>
              <a:cs typeface="맑은 고딕"/>
            </a:endParaRPr>
          </a:p>
          <a:p>
            <a:pPr marL="283210" indent="-227965">
              <a:lnSpc>
                <a:spcPct val="100000"/>
              </a:lnSpc>
              <a:spcBef>
                <a:spcPts val="715"/>
              </a:spcBef>
              <a:buFont typeface=""/>
              <a:buChar char="◇"/>
              <a:tabLst>
                <a:tab pos="283845" algn="l"/>
              </a:tabLst>
            </a:pPr>
            <a:r>
              <a:rPr dirty="0" sz="1200" spc="-25">
                <a:latin typeface="맑은 고딕"/>
                <a:cs typeface="맑은 고딕"/>
              </a:rPr>
              <a:t>청탁금지법</a:t>
            </a:r>
            <a:r>
              <a:rPr dirty="0" sz="1200" spc="130">
                <a:latin typeface="맑은 고딕"/>
                <a:cs typeface="맑은 고딕"/>
              </a:rPr>
              <a:t> </a:t>
            </a:r>
            <a:r>
              <a:rPr dirty="0" sz="1200" spc="-20">
                <a:latin typeface="맑은 고딕"/>
                <a:cs typeface="맑은 고딕"/>
              </a:rPr>
              <a:t>시행에</a:t>
            </a:r>
            <a:r>
              <a:rPr dirty="0" sz="1200" spc="130">
                <a:latin typeface="맑은 고딕"/>
                <a:cs typeface="맑은 고딕"/>
              </a:rPr>
              <a:t> </a:t>
            </a:r>
            <a:r>
              <a:rPr dirty="0" sz="1200" spc="-20">
                <a:latin typeface="맑은 고딕"/>
                <a:cs typeface="맑은 고딕"/>
              </a:rPr>
              <a:t>따라,</a:t>
            </a:r>
            <a:r>
              <a:rPr dirty="0" sz="1200" spc="150">
                <a:latin typeface="맑은 고딕"/>
                <a:cs typeface="맑은 고딕"/>
              </a:rPr>
              <a:t> </a:t>
            </a:r>
            <a:r>
              <a:rPr dirty="0" sz="1200" spc="-5" b="1">
                <a:latin typeface="맑은 고딕"/>
                <a:cs typeface="맑은 고딕"/>
              </a:rPr>
              <a:t>법</a:t>
            </a:r>
            <a:r>
              <a:rPr dirty="0" sz="1200" spc="130" b="1">
                <a:latin typeface="맑은 고딕"/>
                <a:cs typeface="맑은 고딕"/>
              </a:rPr>
              <a:t> </a:t>
            </a:r>
            <a:r>
              <a:rPr dirty="0" sz="1200" spc="-25" b="1">
                <a:latin typeface="맑은 고딕"/>
                <a:cs typeface="맑은 고딕"/>
              </a:rPr>
              <a:t>적용사항과</a:t>
            </a:r>
            <a:r>
              <a:rPr dirty="0" sz="1200" spc="130" b="1">
                <a:latin typeface="맑은 고딕"/>
                <a:cs typeface="맑은 고딕"/>
              </a:rPr>
              <a:t> </a:t>
            </a:r>
            <a:r>
              <a:rPr dirty="0" sz="1200" spc="-20" b="1">
                <a:latin typeface="맑은 고딕"/>
                <a:cs typeface="맑은 고딕"/>
              </a:rPr>
              <a:t>관련하여</a:t>
            </a:r>
            <a:r>
              <a:rPr dirty="0" sz="1200" spc="130" b="1">
                <a:latin typeface="맑은 고딕"/>
                <a:cs typeface="맑은 고딕"/>
              </a:rPr>
              <a:t> </a:t>
            </a:r>
            <a:r>
              <a:rPr dirty="0" sz="1200" spc="-15">
                <a:latin typeface="맑은 고딕"/>
                <a:cs typeface="맑은 고딕"/>
              </a:rPr>
              <a:t>청렴</a:t>
            </a:r>
            <a:r>
              <a:rPr dirty="0" sz="1200" spc="130">
                <a:latin typeface="맑은 고딕"/>
                <a:cs typeface="맑은 고딕"/>
              </a:rPr>
              <a:t> </a:t>
            </a:r>
            <a:r>
              <a:rPr dirty="0" sz="1200" spc="-25">
                <a:latin typeface="맑은 고딕"/>
                <a:cs typeface="맑은 고딕"/>
              </a:rPr>
              <a:t>옴부즈만의</a:t>
            </a:r>
            <a:r>
              <a:rPr dirty="0" sz="1200" spc="130">
                <a:latin typeface="맑은 고딕"/>
                <a:cs typeface="맑은 고딕"/>
              </a:rPr>
              <a:t> </a:t>
            </a:r>
            <a:r>
              <a:rPr dirty="0" sz="1200" spc="-20" b="1">
                <a:latin typeface="맑은 고딕"/>
                <a:cs typeface="맑은 고딕"/>
              </a:rPr>
              <a:t>특별감사</a:t>
            </a:r>
            <a:r>
              <a:rPr dirty="0" sz="1200" spc="130" b="1">
                <a:latin typeface="맑은 고딕"/>
                <a:cs typeface="맑은 고딕"/>
              </a:rPr>
              <a:t> </a:t>
            </a:r>
            <a:r>
              <a:rPr dirty="0" sz="1200" spc="-15" b="1">
                <a:latin typeface="맑은 고딕"/>
                <a:cs typeface="맑은 고딕"/>
              </a:rPr>
              <a:t>참여</a:t>
            </a:r>
            <a:endParaRPr sz="1200">
              <a:latin typeface="맑은 고딕"/>
              <a:cs typeface="맑은 고딕"/>
            </a:endParaRPr>
          </a:p>
          <a:p>
            <a:pPr marL="365760" marR="5080">
              <a:lnSpc>
                <a:spcPct val="149800"/>
              </a:lnSpc>
              <a:spcBef>
                <a:spcPts val="1000"/>
              </a:spcBef>
            </a:pPr>
            <a:r>
              <a:rPr dirty="0" sz="1200" spc="-15">
                <a:latin typeface="HY헤드라인M"/>
                <a:cs typeface="HY헤드라인M"/>
              </a:rPr>
              <a:t>우리원 청렴문화 확산에 노력한 결과, 권익위 부패방지 시책평가‘청렴옴부즈만  </a:t>
            </a:r>
            <a:r>
              <a:rPr dirty="0" sz="1200" spc="-5">
                <a:latin typeface="HY헤드라인M"/>
                <a:cs typeface="HY헤드라인M"/>
              </a:rPr>
              <a:t>운영실적’평가지표</a:t>
            </a:r>
            <a:r>
              <a:rPr dirty="0" sz="1200" spc="190">
                <a:latin typeface="HY헤드라인M"/>
                <a:cs typeface="HY헤드라인M"/>
              </a:rPr>
              <a:t> </a:t>
            </a:r>
            <a:r>
              <a:rPr dirty="0" sz="1200" spc="-5">
                <a:latin typeface="HY헤드라인M"/>
                <a:cs typeface="HY헤드라인M"/>
              </a:rPr>
              <a:t>3년</a:t>
            </a:r>
            <a:r>
              <a:rPr dirty="0" sz="1200" spc="190">
                <a:latin typeface="HY헤드라인M"/>
                <a:cs typeface="HY헤드라인M"/>
              </a:rPr>
              <a:t> </a:t>
            </a:r>
            <a:r>
              <a:rPr dirty="0" sz="1200" spc="-5">
                <a:latin typeface="HY헤드라인M"/>
                <a:cs typeface="HY헤드라인M"/>
              </a:rPr>
              <a:t>연속</a:t>
            </a:r>
            <a:r>
              <a:rPr dirty="0" sz="1200" spc="190">
                <a:latin typeface="HY헤드라인M"/>
                <a:cs typeface="HY헤드라인M"/>
              </a:rPr>
              <a:t> </a:t>
            </a:r>
            <a:r>
              <a:rPr dirty="0" sz="1200" spc="-5">
                <a:latin typeface="HY헤드라인M"/>
                <a:cs typeface="HY헤드라인M"/>
              </a:rPr>
              <a:t>만점</a:t>
            </a:r>
            <a:r>
              <a:rPr dirty="0" sz="1200" spc="190">
                <a:latin typeface="HY헤드라인M"/>
                <a:cs typeface="HY헤드라인M"/>
              </a:rPr>
              <a:t> </a:t>
            </a:r>
            <a:r>
              <a:rPr dirty="0" sz="1200" spc="-5">
                <a:latin typeface="HY헤드라인M"/>
                <a:cs typeface="HY헤드라인M"/>
              </a:rPr>
              <a:t>획득</a:t>
            </a:r>
            <a:endParaRPr sz="1200">
              <a:latin typeface="HY헤드라인M"/>
              <a:cs typeface="HY헤드라인M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753973" y="1823758"/>
            <a:ext cx="0" cy="1542415"/>
          </a:xfrm>
          <a:custGeom>
            <a:avLst/>
            <a:gdLst/>
            <a:ahLst/>
            <a:cxnLst/>
            <a:rect l="l" t="t" r="r" b="b"/>
            <a:pathLst>
              <a:path w="0" h="1542414">
                <a:moveTo>
                  <a:pt x="0" y="0"/>
                </a:moveTo>
                <a:lnTo>
                  <a:pt x="0" y="1542122"/>
                </a:lnTo>
              </a:path>
            </a:pathLst>
          </a:custGeom>
          <a:ln w="1370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6799478" y="1823758"/>
            <a:ext cx="0" cy="1542415"/>
          </a:xfrm>
          <a:custGeom>
            <a:avLst/>
            <a:gdLst/>
            <a:ahLst/>
            <a:cxnLst/>
            <a:rect l="l" t="t" r="r" b="b"/>
            <a:pathLst>
              <a:path w="0" h="1542414">
                <a:moveTo>
                  <a:pt x="0" y="0"/>
                </a:moveTo>
                <a:lnTo>
                  <a:pt x="0" y="1542122"/>
                </a:lnTo>
              </a:path>
            </a:pathLst>
          </a:custGeom>
          <a:ln w="1370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752449" y="1823758"/>
            <a:ext cx="1384935" cy="0"/>
          </a:xfrm>
          <a:custGeom>
            <a:avLst/>
            <a:gdLst/>
            <a:ahLst/>
            <a:cxnLst/>
            <a:rect l="l" t="t" r="r" b="b"/>
            <a:pathLst>
              <a:path w="1384935" h="0">
                <a:moveTo>
                  <a:pt x="0" y="0"/>
                </a:moveTo>
                <a:lnTo>
                  <a:pt x="1384579" y="0"/>
                </a:lnTo>
              </a:path>
            </a:pathLst>
          </a:custGeom>
          <a:ln w="1370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5381396" y="1823758"/>
            <a:ext cx="1426210" cy="0"/>
          </a:xfrm>
          <a:custGeom>
            <a:avLst/>
            <a:gdLst/>
            <a:ahLst/>
            <a:cxnLst/>
            <a:rect l="l" t="t" r="r" b="b"/>
            <a:pathLst>
              <a:path w="1426209" h="0">
                <a:moveTo>
                  <a:pt x="0" y="0"/>
                </a:moveTo>
                <a:lnTo>
                  <a:pt x="1425701" y="0"/>
                </a:lnTo>
              </a:path>
            </a:pathLst>
          </a:custGeom>
          <a:ln w="1370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747877" y="3365880"/>
            <a:ext cx="6059805" cy="0"/>
          </a:xfrm>
          <a:custGeom>
            <a:avLst/>
            <a:gdLst/>
            <a:ahLst/>
            <a:cxnLst/>
            <a:rect l="l" t="t" r="r" b="b"/>
            <a:pathLst>
              <a:path w="6059805" h="0">
                <a:moveTo>
                  <a:pt x="0" y="0"/>
                </a:moveTo>
                <a:lnTo>
                  <a:pt x="6059220" y="0"/>
                </a:lnTo>
              </a:path>
            </a:pathLst>
          </a:custGeom>
          <a:ln w="1370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 txBox="1"/>
          <p:nvPr/>
        </p:nvSpPr>
        <p:spPr>
          <a:xfrm>
            <a:off x="706238" y="3723113"/>
            <a:ext cx="6132195" cy="1098550"/>
          </a:xfrm>
          <a:prstGeom prst="rect">
            <a:avLst/>
          </a:prstGeom>
        </p:spPr>
        <p:txBody>
          <a:bodyPr wrap="square" lIns="0" tIns="126364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94"/>
              </a:spcBef>
            </a:pPr>
            <a:r>
              <a:rPr dirty="0" sz="1500" spc="25" b="1">
                <a:latin typeface="한컴바탕"/>
                <a:cs typeface="한컴바탕"/>
              </a:rPr>
              <a:t> </a:t>
            </a:r>
            <a:r>
              <a:rPr dirty="0" sz="1500" spc="15" b="1">
                <a:latin typeface="한컴바탕"/>
                <a:cs typeface="한컴바탕"/>
              </a:rPr>
              <a:t>권익위, </a:t>
            </a:r>
            <a:r>
              <a:rPr dirty="0" sz="1500" spc="25" b="1">
                <a:latin typeface="한컴바탕"/>
                <a:cs typeface="한컴바탕"/>
              </a:rPr>
              <a:t>청렴옴부즈만 운영실적</a:t>
            </a:r>
            <a:r>
              <a:rPr dirty="0" sz="1500" spc="-55" b="1">
                <a:latin typeface="한컴바탕"/>
                <a:cs typeface="한컴바탕"/>
              </a:rPr>
              <a:t> </a:t>
            </a:r>
            <a:r>
              <a:rPr dirty="0" sz="1500" spc="25" b="1">
                <a:latin typeface="한컴바탕"/>
                <a:cs typeface="한컴바탕"/>
              </a:rPr>
              <a:t>평가</a:t>
            </a:r>
            <a:endParaRPr sz="1500">
              <a:latin typeface="한컴바탕"/>
              <a:cs typeface="한컴바탕"/>
            </a:endParaRPr>
          </a:p>
          <a:p>
            <a:pPr marL="393065" indent="-286385">
              <a:lnSpc>
                <a:spcPct val="100000"/>
              </a:lnSpc>
              <a:spcBef>
                <a:spcPts val="900"/>
              </a:spcBef>
              <a:buChar char="❍"/>
              <a:tabLst>
                <a:tab pos="393700" algn="l"/>
              </a:tabLst>
            </a:pPr>
            <a:r>
              <a:rPr dirty="0" sz="1500" spc="-20">
                <a:latin typeface="한컴바탕"/>
                <a:cs typeface="한컴바탕"/>
              </a:rPr>
              <a:t>’16년 </a:t>
            </a:r>
            <a:r>
              <a:rPr dirty="0" sz="1500" spc="-5" b="1">
                <a:latin typeface="한컴바탕"/>
                <a:cs typeface="한컴바탕"/>
              </a:rPr>
              <a:t>권익위 </a:t>
            </a:r>
            <a:r>
              <a:rPr dirty="0" sz="1500" spc="-10" b="1">
                <a:latin typeface="한컴바탕"/>
                <a:cs typeface="한컴바탕"/>
              </a:rPr>
              <a:t>부패방지 </a:t>
            </a:r>
            <a:r>
              <a:rPr dirty="0" sz="1500" spc="-25" b="1">
                <a:latin typeface="한컴바탕"/>
                <a:cs typeface="한컴바탕"/>
              </a:rPr>
              <a:t>시책평가</a:t>
            </a:r>
            <a:r>
              <a:rPr dirty="0" sz="1500" spc="-25">
                <a:latin typeface="한컴바탕"/>
                <a:cs typeface="한컴바탕"/>
              </a:rPr>
              <a:t>에서 </a:t>
            </a:r>
            <a:r>
              <a:rPr dirty="0" sz="1500" spc="-15" b="1">
                <a:latin typeface="한컴바탕"/>
                <a:cs typeface="한컴바탕"/>
              </a:rPr>
              <a:t>‘청렴옴부즈만</a:t>
            </a:r>
            <a:r>
              <a:rPr dirty="0" sz="1500" spc="250" b="1">
                <a:latin typeface="한컴바탕"/>
                <a:cs typeface="한컴바탕"/>
              </a:rPr>
              <a:t> </a:t>
            </a:r>
            <a:r>
              <a:rPr dirty="0" sz="1500" spc="-20" b="1">
                <a:latin typeface="한컴바탕"/>
                <a:cs typeface="한컴바탕"/>
              </a:rPr>
              <a:t>운영실적’ </a:t>
            </a:r>
            <a:r>
              <a:rPr dirty="0" sz="1500" b="1">
                <a:latin typeface="한컴바탕"/>
                <a:cs typeface="한컴바탕"/>
              </a:rPr>
              <a:t>만점</a:t>
            </a:r>
            <a:endParaRPr sz="1500">
              <a:latin typeface="한컴바탕"/>
              <a:cs typeface="한컴바탕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1250">
              <a:latin typeface="Times New Roman"/>
              <a:cs typeface="Times New Roman"/>
            </a:endParaRPr>
          </a:p>
          <a:p>
            <a:pPr marL="1668145">
              <a:lnSpc>
                <a:spcPct val="100000"/>
              </a:lnSpc>
              <a:spcBef>
                <a:spcPts val="5"/>
              </a:spcBef>
            </a:pPr>
            <a:r>
              <a:rPr dirty="0" sz="1300" spc="-5">
                <a:latin typeface="맑은 고딕"/>
                <a:cs typeface="맑은 고딕"/>
              </a:rPr>
              <a:t>【 청렴옴부즈만 운영실적 평가결과</a:t>
            </a:r>
            <a:r>
              <a:rPr dirty="0" sz="1300" spc="315">
                <a:latin typeface="맑은 고딕"/>
                <a:cs typeface="맑은 고딕"/>
              </a:rPr>
              <a:t> </a:t>
            </a:r>
            <a:r>
              <a:rPr dirty="0" sz="1300" spc="-5">
                <a:latin typeface="맑은 고딕"/>
                <a:cs typeface="맑은 고딕"/>
              </a:rPr>
              <a:t>】</a:t>
            </a:r>
            <a:endParaRPr sz="1300">
              <a:latin typeface="맑은 고딕"/>
              <a:cs typeface="맑은 고딕"/>
            </a:endParaRPr>
          </a:p>
        </p:txBody>
      </p:sp>
      <p:sp>
        <p:nvSpPr>
          <p:cNvPr id="17" name="object 17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1155"/>
              </a:lnSpc>
            </a:pPr>
            <a:r>
              <a:rPr dirty="0" spc="-5"/>
              <a:t>- </a:t>
            </a:r>
            <a:r>
              <a:rPr dirty="0" spc="-5"/>
              <a:t>2</a:t>
            </a:r>
            <a:r>
              <a:rPr dirty="0" spc="-70"/>
              <a:t> </a:t>
            </a:r>
            <a:r>
              <a:rPr dirty="0" spc="-5"/>
              <a:t>-</a:t>
            </a:r>
          </a:p>
        </p:txBody>
      </p:sp>
      <p:graphicFrame>
        <p:nvGraphicFramePr>
          <p:cNvPr id="13" name="object 13"/>
          <p:cNvGraphicFramePr>
            <a:graphicFrameLocks noGrp="1"/>
          </p:cNvGraphicFramePr>
          <p:nvPr/>
        </p:nvGraphicFramePr>
        <p:xfrm>
          <a:off x="735698" y="4853203"/>
          <a:ext cx="6090285" cy="160210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305560"/>
                <a:gridCol w="1306830"/>
                <a:gridCol w="3472815"/>
              </a:tblGrid>
              <a:tr h="305435">
                <a:tc gridSpan="3">
                  <a:txBody>
                    <a:bodyPr/>
                    <a:lstStyle/>
                    <a:p>
                      <a:pPr marL="1826260">
                        <a:lnSpc>
                          <a:spcPct val="100000"/>
                        </a:lnSpc>
                        <a:spcBef>
                          <a:spcPts val="355"/>
                        </a:spcBef>
                      </a:pPr>
                      <a:r>
                        <a:rPr dirty="0" sz="1300" spc="-20" b="1">
                          <a:solidFill>
                            <a:srgbClr val="FFFFFF"/>
                          </a:solidFill>
                          <a:latin typeface="맑은 고딕"/>
                          <a:cs typeface="맑은 고딕"/>
                        </a:rPr>
                        <a:t>1-3 </a:t>
                      </a:r>
                      <a:r>
                        <a:rPr dirty="0" sz="1300" spc="-5" b="1">
                          <a:solidFill>
                            <a:srgbClr val="FFFFFF"/>
                          </a:solidFill>
                          <a:latin typeface="맑은 고딕"/>
                          <a:cs typeface="맑은 고딕"/>
                        </a:rPr>
                        <a:t>청렴 거버넌스 운영</a:t>
                      </a:r>
                      <a:r>
                        <a:rPr dirty="0" sz="1300" spc="280" b="1">
                          <a:solidFill>
                            <a:srgbClr val="FFFFFF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dirty="0" sz="1300" spc="-35" b="1">
                          <a:solidFill>
                            <a:srgbClr val="FFFFFF"/>
                          </a:solidFill>
                          <a:latin typeface="맑은 고딕"/>
                          <a:cs typeface="맑은 고딕"/>
                        </a:rPr>
                        <a:t>(100점)</a:t>
                      </a:r>
                      <a:endParaRPr sz="1300">
                        <a:latin typeface="맑은 고딕"/>
                        <a:cs typeface="맑은 고딕"/>
                      </a:endParaRPr>
                    </a:p>
                  </a:txBody>
                  <a:tcPr marL="0" marR="0" marB="0" marT="45085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87A1EB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483870">
                <a:tc>
                  <a:txBody>
                    <a:bodyPr/>
                    <a:lstStyle/>
                    <a:p>
                      <a:pPr marL="107950" marR="84455" indent="5715">
                        <a:lnSpc>
                          <a:spcPct val="132900"/>
                        </a:lnSpc>
                        <a:spcBef>
                          <a:spcPts val="65"/>
                        </a:spcBef>
                      </a:pPr>
                      <a:r>
                        <a:rPr dirty="0" sz="1000" spc="-5">
                          <a:latin typeface="맑은 고딕"/>
                          <a:cs typeface="맑은 고딕"/>
                        </a:rPr>
                        <a:t>① 청렴시민감사관  회의 운영</a:t>
                      </a:r>
                      <a:r>
                        <a:rPr dirty="0" sz="1000" spc="-12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dirty="0" sz="1000" spc="-5">
                          <a:latin typeface="맑은 고딕"/>
                          <a:cs typeface="맑은 고딕"/>
                        </a:rPr>
                        <a:t>횟수(40)</a:t>
                      </a:r>
                      <a:endParaRPr sz="1000">
                        <a:latin typeface="맑은 고딕"/>
                        <a:cs typeface="맑은 고딕"/>
                      </a:endParaRPr>
                    </a:p>
                  </a:txBody>
                  <a:tcPr marL="0" marR="0" marB="0" marT="8255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97815" marR="104775" indent="-182880">
                        <a:lnSpc>
                          <a:spcPct val="132900"/>
                        </a:lnSpc>
                        <a:spcBef>
                          <a:spcPts val="65"/>
                        </a:spcBef>
                      </a:pPr>
                      <a:r>
                        <a:rPr dirty="0" sz="1000" spc="-5">
                          <a:latin typeface="맑은 고딕"/>
                          <a:cs typeface="맑은 고딕"/>
                        </a:rPr>
                        <a:t>② 청렴시민감사관  직무실적(60)</a:t>
                      </a:r>
                      <a:endParaRPr sz="1000">
                        <a:latin typeface="맑은 고딕"/>
                        <a:cs typeface="맑은 고딕"/>
                      </a:endParaRPr>
                    </a:p>
                  </a:txBody>
                  <a:tcPr marL="0" marR="0" marB="0" marT="8255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algn="ctr" marL="635">
                        <a:lnSpc>
                          <a:spcPct val="100000"/>
                        </a:lnSpc>
                      </a:pPr>
                      <a:r>
                        <a:rPr dirty="0" sz="1000" spc="-5">
                          <a:latin typeface="맑은 고딕"/>
                          <a:cs typeface="맑은 고딕"/>
                        </a:rPr>
                        <a:t>평가내용</a:t>
                      </a:r>
                      <a:endParaRPr sz="1000">
                        <a:latin typeface="맑은 고딕"/>
                        <a:cs typeface="맑은 고딕"/>
                      </a:endParaRPr>
                    </a:p>
                  </a:txBody>
                  <a:tcPr marL="0" marR="0" marB="0" marT="5715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80835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  <a:p>
                      <a:pPr algn="ctr" marL="2540">
                        <a:lnSpc>
                          <a:spcPct val="100000"/>
                        </a:lnSpc>
                        <a:spcBef>
                          <a:spcPts val="1040"/>
                        </a:spcBef>
                      </a:pPr>
                      <a:r>
                        <a:rPr dirty="0" sz="1000" spc="-5">
                          <a:latin typeface="맑은 고딕"/>
                          <a:cs typeface="맑은 고딕"/>
                        </a:rPr>
                        <a:t>40점</a:t>
                      </a:r>
                      <a:endParaRPr sz="1000">
                        <a:latin typeface="맑은 고딕"/>
                        <a:cs typeface="맑은 고딕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FEECF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  <a:p>
                      <a:pPr algn="ctr" marL="635">
                        <a:lnSpc>
                          <a:spcPct val="100000"/>
                        </a:lnSpc>
                        <a:spcBef>
                          <a:spcPts val="1040"/>
                        </a:spcBef>
                      </a:pPr>
                      <a:r>
                        <a:rPr dirty="0" sz="1000" spc="-5">
                          <a:latin typeface="맑은 고딕"/>
                          <a:cs typeface="맑은 고딕"/>
                        </a:rPr>
                        <a:t>60점</a:t>
                      </a:r>
                      <a:endParaRPr sz="1000">
                        <a:latin typeface="맑은 고딕"/>
                        <a:cs typeface="맑은 고딕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FEECF7"/>
                    </a:solidFill>
                  </a:tcPr>
                </a:tc>
                <a:tc>
                  <a:txBody>
                    <a:bodyPr/>
                    <a:lstStyle/>
                    <a:p>
                      <a:pPr marL="290195" indent="-189865">
                        <a:lnSpc>
                          <a:spcPct val="100000"/>
                        </a:lnSpc>
                        <a:spcBef>
                          <a:spcPts val="135"/>
                        </a:spcBef>
                        <a:buChar char="○"/>
                        <a:tabLst>
                          <a:tab pos="290830" algn="l"/>
                        </a:tabLst>
                      </a:pPr>
                      <a:r>
                        <a:rPr dirty="0" sz="1000" spc="-5">
                          <a:latin typeface="맑은 고딕"/>
                          <a:cs typeface="맑은 고딕"/>
                        </a:rPr>
                        <a:t>청렴시민감사관 회의를 ‘4회 이상’</a:t>
                      </a:r>
                      <a:r>
                        <a:rPr dirty="0" sz="1000" spc="25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dirty="0" sz="1000" spc="-5">
                          <a:latin typeface="맑은 고딕"/>
                          <a:cs typeface="맑은 고딕"/>
                        </a:rPr>
                        <a:t>운영함</a:t>
                      </a:r>
                      <a:endParaRPr sz="1000">
                        <a:latin typeface="맑은 고딕"/>
                        <a:cs typeface="맑은 고딕"/>
                      </a:endParaRPr>
                    </a:p>
                    <a:p>
                      <a:pPr marL="290195" indent="-189865">
                        <a:lnSpc>
                          <a:spcPct val="100000"/>
                        </a:lnSpc>
                        <a:spcBef>
                          <a:spcPts val="395"/>
                        </a:spcBef>
                        <a:buChar char="○"/>
                        <a:tabLst>
                          <a:tab pos="290830" algn="l"/>
                        </a:tabLst>
                      </a:pPr>
                      <a:r>
                        <a:rPr dirty="0" sz="1000" spc="-5">
                          <a:latin typeface="맑은 고딕"/>
                          <a:cs typeface="맑은 고딕"/>
                        </a:rPr>
                        <a:t>청렴시민감사관 직무실적은 ‘특별감사</a:t>
                      </a:r>
                      <a:r>
                        <a:rPr dirty="0" sz="1000" spc="10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dirty="0" sz="1000" spc="-5">
                          <a:latin typeface="맑은 고딕"/>
                          <a:cs typeface="맑은 고딕"/>
                        </a:rPr>
                        <a:t>요구</a:t>
                      </a:r>
                      <a:r>
                        <a:rPr dirty="0" sz="1000" spc="-5">
                          <a:latin typeface="한컴돋움"/>
                          <a:cs typeface="한컴돋움"/>
                        </a:rPr>
                        <a:t>‧</a:t>
                      </a:r>
                      <a:r>
                        <a:rPr dirty="0" sz="1000" spc="-5">
                          <a:latin typeface="맑은 고딕"/>
                          <a:cs typeface="맑은 고딕"/>
                        </a:rPr>
                        <a:t>실시’임</a:t>
                      </a:r>
                      <a:endParaRPr sz="1000">
                        <a:latin typeface="맑은 고딕"/>
                        <a:cs typeface="맑은 고딕"/>
                      </a:endParaRPr>
                    </a:p>
                    <a:p>
                      <a:pPr marL="345440" marR="27305" indent="-119380">
                        <a:lnSpc>
                          <a:spcPts val="1610"/>
                        </a:lnSpc>
                        <a:spcBef>
                          <a:spcPts val="110"/>
                        </a:spcBef>
                      </a:pPr>
                      <a:r>
                        <a:rPr dirty="0" sz="1000" spc="-5">
                          <a:latin typeface="맑은 고딕"/>
                          <a:cs typeface="맑은 고딕"/>
                        </a:rPr>
                        <a:t>- </a:t>
                      </a:r>
                      <a:r>
                        <a:rPr dirty="0" sz="1000" spc="-60">
                          <a:latin typeface="맑은 고딕"/>
                          <a:cs typeface="맑은 고딕"/>
                        </a:rPr>
                        <a:t>청탁금지법 </a:t>
                      </a:r>
                      <a:r>
                        <a:rPr dirty="0" sz="1000" spc="-50">
                          <a:latin typeface="맑은 고딕"/>
                          <a:cs typeface="맑은 고딕"/>
                        </a:rPr>
                        <a:t>이행력 강화를 </a:t>
                      </a:r>
                      <a:r>
                        <a:rPr dirty="0" sz="1000" spc="-45">
                          <a:latin typeface="맑은 고딕"/>
                          <a:cs typeface="맑은 고딕"/>
                        </a:rPr>
                        <a:t>위해 </a:t>
                      </a:r>
                      <a:r>
                        <a:rPr dirty="0" sz="1000" spc="-60">
                          <a:latin typeface="맑은 고딕"/>
                          <a:cs typeface="맑은 고딕"/>
                        </a:rPr>
                        <a:t>외부강의등 </a:t>
                      </a:r>
                      <a:r>
                        <a:rPr dirty="0" sz="1000" spc="-45">
                          <a:latin typeface="맑은 고딕"/>
                          <a:cs typeface="맑은 고딕"/>
                        </a:rPr>
                        <a:t>운영 </a:t>
                      </a:r>
                      <a:r>
                        <a:rPr dirty="0" sz="1000" spc="-55">
                          <a:latin typeface="맑은 고딕"/>
                          <a:cs typeface="맑은 고딕"/>
                        </a:rPr>
                        <a:t>실태를  </a:t>
                      </a:r>
                      <a:r>
                        <a:rPr dirty="0" sz="1000" spc="-15">
                          <a:latin typeface="맑은 고딕"/>
                          <a:cs typeface="맑은 고딕"/>
                        </a:rPr>
                        <a:t>청렴시민감사관이 </a:t>
                      </a:r>
                      <a:r>
                        <a:rPr dirty="0" sz="1000" spc="-5">
                          <a:latin typeface="맑은 고딕"/>
                          <a:cs typeface="맑은 고딕"/>
                        </a:rPr>
                        <a:t>참여하여 감사</a:t>
                      </a:r>
                      <a:r>
                        <a:rPr dirty="0" sz="1000" spc="11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dirty="0" sz="1000" spc="-5">
                          <a:latin typeface="맑은 고딕"/>
                          <a:cs typeface="맑은 고딕"/>
                        </a:rPr>
                        <a:t>실시</a:t>
                      </a:r>
                      <a:endParaRPr sz="1000">
                        <a:latin typeface="맑은 고딕"/>
                        <a:cs typeface="맑은 고딕"/>
                      </a:endParaRPr>
                    </a:p>
                  </a:txBody>
                  <a:tcPr marL="0" marR="0" marB="0" marT="17145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FEECF7"/>
                    </a:solidFill>
                  </a:tcPr>
                </a:tc>
              </a:tr>
            </a:tbl>
          </a:graphicData>
        </a:graphic>
      </p:graphicFrame>
      <p:sp>
        <p:nvSpPr>
          <p:cNvPr id="14" name="object 14"/>
          <p:cNvSpPr txBox="1"/>
          <p:nvPr/>
        </p:nvSpPr>
        <p:spPr>
          <a:xfrm>
            <a:off x="5428079" y="7267112"/>
            <a:ext cx="1421130" cy="2540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500" spc="-5">
                <a:latin typeface="한컴바탕"/>
                <a:cs typeface="한컴바탕"/>
              </a:rPr>
              <a:t>위한 교육</a:t>
            </a:r>
            <a:r>
              <a:rPr dirty="0" sz="1500" spc="425">
                <a:latin typeface="한컴바탕"/>
                <a:cs typeface="한컴바탕"/>
              </a:rPr>
              <a:t> </a:t>
            </a:r>
            <a:r>
              <a:rPr dirty="0" sz="1500" spc="-5">
                <a:latin typeface="한컴바탕"/>
                <a:cs typeface="한컴바탕"/>
              </a:rPr>
              <a:t>실시</a:t>
            </a:r>
            <a:endParaRPr sz="1500">
              <a:latin typeface="한컴바탕"/>
              <a:cs typeface="한컴바탕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706238" y="6810411"/>
            <a:ext cx="4620895" cy="1053465"/>
          </a:xfrm>
          <a:prstGeom prst="rect">
            <a:avLst/>
          </a:prstGeom>
        </p:spPr>
        <p:txBody>
          <a:bodyPr wrap="square" lIns="0" tIns="126364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94"/>
              </a:spcBef>
            </a:pPr>
            <a:r>
              <a:rPr dirty="0" sz="1500" spc="25" b="1">
                <a:latin typeface="한컴바탕"/>
                <a:cs typeface="한컴바탕"/>
              </a:rPr>
              <a:t> 권익위 주관 청렴 옴부즈만 직무교육</a:t>
            </a:r>
            <a:r>
              <a:rPr dirty="0" sz="1500" spc="-145" b="1">
                <a:latin typeface="한컴바탕"/>
                <a:cs typeface="한컴바탕"/>
              </a:rPr>
              <a:t> </a:t>
            </a:r>
            <a:r>
              <a:rPr dirty="0" sz="1500" spc="25" b="1">
                <a:latin typeface="한컴바탕"/>
                <a:cs typeface="한컴바탕"/>
              </a:rPr>
              <a:t>참여</a:t>
            </a:r>
            <a:endParaRPr sz="1500">
              <a:latin typeface="한컴바탕"/>
              <a:cs typeface="한컴바탕"/>
            </a:endParaRPr>
          </a:p>
          <a:p>
            <a:pPr marL="423545" marR="5080" indent="-316865">
              <a:lnSpc>
                <a:spcPct val="149800"/>
              </a:lnSpc>
              <a:buChar char="❍"/>
              <a:tabLst>
                <a:tab pos="424180" algn="l"/>
              </a:tabLst>
            </a:pPr>
            <a:r>
              <a:rPr dirty="0" sz="1500" spc="-5">
                <a:latin typeface="한컴바탕"/>
                <a:cs typeface="한컴바탕"/>
              </a:rPr>
              <a:t>청렴 옴부즈만 직무역량 강화 및 정보 공유를  (6.23 나윤주, 홍순탁 위원</a:t>
            </a:r>
            <a:r>
              <a:rPr dirty="0" sz="1500">
                <a:latin typeface="한컴바탕"/>
                <a:cs typeface="한컴바탕"/>
              </a:rPr>
              <a:t> </a:t>
            </a:r>
            <a:r>
              <a:rPr dirty="0" sz="1500" spc="-5">
                <a:latin typeface="한컴바탕"/>
                <a:cs typeface="한컴바탕"/>
              </a:rPr>
              <a:t>참여)</a:t>
            </a:r>
            <a:endParaRPr sz="1500">
              <a:latin typeface="한컴바탕"/>
              <a:cs typeface="한컴바탕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706238" y="8180513"/>
            <a:ext cx="6144260" cy="1395730"/>
          </a:xfrm>
          <a:prstGeom prst="rect">
            <a:avLst/>
          </a:prstGeom>
        </p:spPr>
        <p:txBody>
          <a:bodyPr wrap="square" lIns="0" tIns="126364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94"/>
              </a:spcBef>
            </a:pPr>
            <a:r>
              <a:rPr dirty="0" sz="1500" spc="25" b="1">
                <a:latin typeface="한컴바탕"/>
                <a:cs typeface="한컴바탕"/>
              </a:rPr>
              <a:t> 투명하고 공정한 감사를 위한 </a:t>
            </a:r>
            <a:r>
              <a:rPr dirty="0" sz="1500" spc="15" b="1">
                <a:latin typeface="한컴바탕"/>
                <a:cs typeface="한컴바탕"/>
              </a:rPr>
              <a:t>특별․종합감사</a:t>
            </a:r>
            <a:r>
              <a:rPr dirty="0" sz="1500" spc="-120" b="1">
                <a:latin typeface="한컴바탕"/>
                <a:cs typeface="한컴바탕"/>
              </a:rPr>
              <a:t> </a:t>
            </a:r>
            <a:r>
              <a:rPr dirty="0" sz="1500" spc="25" b="1">
                <a:latin typeface="한컴바탕"/>
                <a:cs typeface="한컴바탕"/>
              </a:rPr>
              <a:t>참여</a:t>
            </a:r>
            <a:endParaRPr sz="1500">
              <a:latin typeface="한컴바탕"/>
              <a:cs typeface="한컴바탕"/>
            </a:endParaRPr>
          </a:p>
          <a:p>
            <a:pPr marL="393065" indent="-286385">
              <a:lnSpc>
                <a:spcPct val="100000"/>
              </a:lnSpc>
              <a:spcBef>
                <a:spcPts val="900"/>
              </a:spcBef>
              <a:buChar char="❍"/>
              <a:tabLst>
                <a:tab pos="393700" algn="l"/>
              </a:tabLst>
            </a:pPr>
            <a:r>
              <a:rPr dirty="0" sz="1500" spc="-114">
                <a:latin typeface="한컴바탕"/>
                <a:cs typeface="한컴바탕"/>
              </a:rPr>
              <a:t>청탁금지법 </a:t>
            </a:r>
            <a:r>
              <a:rPr dirty="0" sz="1500" spc="-95">
                <a:latin typeface="한컴바탕"/>
                <a:cs typeface="한컴바탕"/>
              </a:rPr>
              <a:t>이행력 강화를 위하여 </a:t>
            </a:r>
            <a:r>
              <a:rPr dirty="0" sz="1500" spc="-114">
                <a:latin typeface="한컴바탕"/>
                <a:cs typeface="한컴바탕"/>
              </a:rPr>
              <a:t>외부강의등 </a:t>
            </a:r>
            <a:r>
              <a:rPr dirty="0" sz="1500" spc="-75">
                <a:latin typeface="한컴바탕"/>
                <a:cs typeface="한컴바탕"/>
              </a:rPr>
              <a:t>운영 실태 </a:t>
            </a:r>
            <a:r>
              <a:rPr dirty="0" sz="1500" spc="-105">
                <a:latin typeface="한컴바탕"/>
                <a:cs typeface="한컴바탕"/>
              </a:rPr>
              <a:t>특별감사</a:t>
            </a:r>
            <a:r>
              <a:rPr dirty="0" sz="1500" spc="225">
                <a:latin typeface="한컴바탕"/>
                <a:cs typeface="한컴바탕"/>
              </a:rPr>
              <a:t> </a:t>
            </a:r>
            <a:r>
              <a:rPr dirty="0" sz="1500" spc="-55">
                <a:latin typeface="한컴바탕"/>
                <a:cs typeface="한컴바탕"/>
              </a:rPr>
              <a:t>참여</a:t>
            </a:r>
            <a:endParaRPr sz="1500">
              <a:latin typeface="한컴바탕"/>
              <a:cs typeface="한컴바탕"/>
            </a:endParaRPr>
          </a:p>
          <a:p>
            <a:pPr marL="434340" marR="5080" indent="-231775">
              <a:lnSpc>
                <a:spcPct val="149800"/>
              </a:lnSpc>
            </a:pPr>
            <a:r>
              <a:rPr dirty="0" sz="1500" spc="-5">
                <a:latin typeface="한컴바탕"/>
                <a:cs typeface="한컴바탕"/>
              </a:rPr>
              <a:t>- </a:t>
            </a:r>
            <a:r>
              <a:rPr dirty="0" sz="1500" spc="-20">
                <a:latin typeface="한컴바탕"/>
                <a:cs typeface="한컴바탕"/>
              </a:rPr>
              <a:t>감사내용 </a:t>
            </a:r>
            <a:r>
              <a:rPr dirty="0" sz="1500" spc="-15">
                <a:latin typeface="한컴바탕"/>
                <a:cs typeface="한컴바탕"/>
              </a:rPr>
              <a:t>검토 </a:t>
            </a:r>
            <a:r>
              <a:rPr dirty="0" sz="1500" spc="-5">
                <a:latin typeface="한컴바탕"/>
                <a:cs typeface="한컴바탕"/>
              </a:rPr>
              <a:t>및 </a:t>
            </a:r>
            <a:r>
              <a:rPr dirty="0" sz="1500" spc="-15">
                <a:latin typeface="한컴바탕"/>
                <a:cs typeface="한컴바탕"/>
              </a:rPr>
              <a:t>의견 게진 </a:t>
            </a:r>
            <a:r>
              <a:rPr dirty="0" sz="1500" spc="-5">
                <a:latin typeface="한컴바탕"/>
                <a:cs typeface="한컴바탕"/>
              </a:rPr>
              <a:t>: </a:t>
            </a:r>
            <a:r>
              <a:rPr dirty="0" sz="1500" spc="-20">
                <a:latin typeface="한컴바탕"/>
                <a:cs typeface="한컴바탕"/>
              </a:rPr>
              <a:t>국세청 소득신고 정보를 활용한 </a:t>
            </a:r>
            <a:r>
              <a:rPr dirty="0" sz="1500" spc="-15">
                <a:latin typeface="한컴바탕"/>
                <a:cs typeface="한컴바탕"/>
              </a:rPr>
              <a:t>사전  </a:t>
            </a:r>
            <a:r>
              <a:rPr dirty="0" sz="1500" spc="-5">
                <a:latin typeface="한컴바탕"/>
                <a:cs typeface="한컴바탕"/>
              </a:rPr>
              <a:t>신고</a:t>
            </a:r>
            <a:r>
              <a:rPr dirty="0" sz="1500" spc="235">
                <a:latin typeface="한컴바탕"/>
                <a:cs typeface="한컴바탕"/>
              </a:rPr>
              <a:t> </a:t>
            </a:r>
            <a:r>
              <a:rPr dirty="0" sz="1500" spc="-5">
                <a:latin typeface="한컴바탕"/>
                <a:cs typeface="한컴바탕"/>
              </a:rPr>
              <a:t>미준수자</a:t>
            </a:r>
            <a:r>
              <a:rPr dirty="0" sz="1500" spc="235">
                <a:latin typeface="한컴바탕"/>
                <a:cs typeface="한컴바탕"/>
              </a:rPr>
              <a:t> </a:t>
            </a:r>
            <a:r>
              <a:rPr dirty="0" sz="1500" spc="-5">
                <a:latin typeface="한컴바탕"/>
                <a:cs typeface="한컴바탕"/>
              </a:rPr>
              <a:t>확인</a:t>
            </a:r>
            <a:r>
              <a:rPr dirty="0" sz="1500" spc="250">
                <a:latin typeface="한컴바탕"/>
                <a:cs typeface="한컴바탕"/>
              </a:rPr>
              <a:t> </a:t>
            </a:r>
            <a:r>
              <a:rPr dirty="0" sz="1500" spc="-5">
                <a:latin typeface="한컴바탕"/>
                <a:cs typeface="한컴바탕"/>
              </a:rPr>
              <a:t>등</a:t>
            </a:r>
            <a:r>
              <a:rPr dirty="0" sz="1500" spc="235">
                <a:latin typeface="한컴바탕"/>
                <a:cs typeface="한컴바탕"/>
              </a:rPr>
              <a:t> </a:t>
            </a:r>
            <a:r>
              <a:rPr dirty="0" sz="1500" spc="-5">
                <a:latin typeface="한컴바탕"/>
                <a:cs typeface="한컴바탕"/>
              </a:rPr>
              <a:t>‘점검</a:t>
            </a:r>
            <a:r>
              <a:rPr dirty="0" sz="1500" spc="235">
                <a:latin typeface="한컴바탕"/>
                <a:cs typeface="한컴바탕"/>
              </a:rPr>
              <a:t> </a:t>
            </a:r>
            <a:r>
              <a:rPr dirty="0" sz="1500" spc="-5">
                <a:latin typeface="한컴바탕"/>
                <a:cs typeface="한컴바탕"/>
              </a:rPr>
              <a:t>완성도’</a:t>
            </a:r>
            <a:r>
              <a:rPr dirty="0" sz="1500" spc="240">
                <a:latin typeface="한컴바탕"/>
                <a:cs typeface="한컴바탕"/>
              </a:rPr>
              <a:t> </a:t>
            </a:r>
            <a:r>
              <a:rPr dirty="0" sz="1500" spc="-5">
                <a:latin typeface="한컴바탕"/>
                <a:cs typeface="한컴바탕"/>
              </a:rPr>
              <a:t>제고를</a:t>
            </a:r>
            <a:r>
              <a:rPr dirty="0" sz="1500" spc="235">
                <a:latin typeface="한컴바탕"/>
                <a:cs typeface="한컴바탕"/>
              </a:rPr>
              <a:t> </a:t>
            </a:r>
            <a:r>
              <a:rPr dirty="0" sz="1500" spc="-5">
                <a:latin typeface="한컴바탕"/>
                <a:cs typeface="한컴바탕"/>
              </a:rPr>
              <a:t>위해</a:t>
            </a:r>
            <a:r>
              <a:rPr dirty="0" sz="1500" spc="250">
                <a:latin typeface="한컴바탕"/>
                <a:cs typeface="한컴바탕"/>
              </a:rPr>
              <a:t> </a:t>
            </a:r>
            <a:r>
              <a:rPr dirty="0" sz="1500" spc="-5">
                <a:latin typeface="한컴바탕"/>
                <a:cs typeface="한컴바탕"/>
              </a:rPr>
              <a:t>방안</a:t>
            </a:r>
            <a:r>
              <a:rPr dirty="0" sz="1500" spc="235">
                <a:latin typeface="한컴바탕"/>
                <a:cs typeface="한컴바탕"/>
              </a:rPr>
              <a:t> </a:t>
            </a:r>
            <a:r>
              <a:rPr dirty="0" sz="1500" spc="-5">
                <a:latin typeface="한컴바탕"/>
                <a:cs typeface="한컴바탕"/>
              </a:rPr>
              <a:t>강구</a:t>
            </a:r>
            <a:endParaRPr sz="1500">
              <a:latin typeface="한컴바탕"/>
              <a:cs typeface="한컴바탕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1155"/>
              </a:lnSpc>
            </a:pPr>
            <a:r>
              <a:rPr dirty="0" spc="-5"/>
              <a:t>- </a:t>
            </a:r>
            <a:r>
              <a:rPr dirty="0" spc="-5"/>
              <a:t>3</a:t>
            </a:r>
            <a:r>
              <a:rPr dirty="0" spc="-70"/>
              <a:t> </a:t>
            </a:r>
            <a:r>
              <a:rPr dirty="0" spc="-5"/>
              <a:t>-</a:t>
            </a:r>
          </a:p>
        </p:txBody>
      </p:sp>
      <p:graphicFrame>
        <p:nvGraphicFramePr>
          <p:cNvPr id="2" name="object 2"/>
          <p:cNvGraphicFramePr>
            <a:graphicFrameLocks noGrp="1"/>
          </p:cNvGraphicFramePr>
          <p:nvPr/>
        </p:nvGraphicFramePr>
        <p:xfrm>
          <a:off x="936752" y="8384254"/>
          <a:ext cx="5899785" cy="96266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05459"/>
                <a:gridCol w="2121535"/>
                <a:gridCol w="2078989"/>
                <a:gridCol w="316864"/>
                <a:gridCol w="298450"/>
                <a:gridCol w="577214"/>
              </a:tblGrid>
              <a:tr h="269875">
                <a:tc>
                  <a:txBody>
                    <a:bodyPr/>
                    <a:lstStyle/>
                    <a:p>
                      <a:pPr algn="ctr" marL="635">
                        <a:lnSpc>
                          <a:spcPct val="100000"/>
                        </a:lnSpc>
                        <a:spcBef>
                          <a:spcPts val="414"/>
                        </a:spcBef>
                      </a:pPr>
                      <a:r>
                        <a:rPr dirty="0" sz="1000" spc="-20" b="1">
                          <a:latin typeface="맑은 고딕"/>
                          <a:cs typeface="맑은 고딕"/>
                        </a:rPr>
                        <a:t>NO</a:t>
                      </a:r>
                      <a:endParaRPr sz="1000">
                        <a:latin typeface="맑은 고딕"/>
                        <a:cs typeface="맑은 고딕"/>
                      </a:endParaRPr>
                    </a:p>
                  </a:txBody>
                  <a:tcPr marL="0" marR="0" marB="0" marT="52704">
                    <a:lnR w="6350">
                      <a:solidFill>
                        <a:srgbClr val="87A1EB"/>
                      </a:solidFill>
                      <a:prstDash val="solid"/>
                    </a:lnR>
                    <a:lnT w="28575">
                      <a:solidFill>
                        <a:srgbClr val="87A1EB"/>
                      </a:solidFill>
                      <a:prstDash val="solid"/>
                    </a:lnT>
                    <a:lnB w="6350">
                      <a:solidFill>
                        <a:srgbClr val="87A1EB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>
                  <a:txBody>
                    <a:bodyPr/>
                    <a:lstStyle/>
                    <a:p>
                      <a:pPr algn="ctr" marL="635">
                        <a:lnSpc>
                          <a:spcPct val="100000"/>
                        </a:lnSpc>
                        <a:spcBef>
                          <a:spcPts val="414"/>
                        </a:spcBef>
                      </a:pPr>
                      <a:r>
                        <a:rPr dirty="0" sz="1000" spc="-5" b="1">
                          <a:latin typeface="맑은 고딕"/>
                          <a:cs typeface="맑은 고딕"/>
                        </a:rPr>
                        <a:t>권고사항</a:t>
                      </a:r>
                      <a:endParaRPr sz="1000">
                        <a:latin typeface="맑은 고딕"/>
                        <a:cs typeface="맑은 고딕"/>
                      </a:endParaRPr>
                    </a:p>
                  </a:txBody>
                  <a:tcPr marL="0" marR="0" marB="0" marT="52704">
                    <a:lnL w="6350">
                      <a:solidFill>
                        <a:srgbClr val="87A1EB"/>
                      </a:solidFill>
                      <a:prstDash val="solid"/>
                    </a:lnL>
                    <a:lnR w="6350">
                      <a:solidFill>
                        <a:srgbClr val="87A1EB"/>
                      </a:solidFill>
                      <a:prstDash val="solid"/>
                    </a:lnR>
                    <a:lnT w="28575">
                      <a:solidFill>
                        <a:srgbClr val="87A1EB"/>
                      </a:solidFill>
                      <a:prstDash val="solid"/>
                    </a:lnT>
                    <a:lnB w="6350">
                      <a:solidFill>
                        <a:srgbClr val="87A1EB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 gridSpan="4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14"/>
                        </a:spcBef>
                      </a:pPr>
                      <a:r>
                        <a:rPr dirty="0" sz="1000" spc="-5" b="1">
                          <a:latin typeface="맑은 고딕"/>
                          <a:cs typeface="맑은 고딕"/>
                        </a:rPr>
                        <a:t>조치결과</a:t>
                      </a:r>
                      <a:endParaRPr sz="1000">
                        <a:latin typeface="맑은 고딕"/>
                        <a:cs typeface="맑은 고딕"/>
                      </a:endParaRPr>
                    </a:p>
                  </a:txBody>
                  <a:tcPr marL="0" marR="0" marB="0" marT="52704">
                    <a:lnL w="6350">
                      <a:solidFill>
                        <a:srgbClr val="87A1EB"/>
                      </a:solidFill>
                      <a:prstDash val="solid"/>
                    </a:lnL>
                    <a:lnT w="28575">
                      <a:solidFill>
                        <a:srgbClr val="87A1EB"/>
                      </a:solidFill>
                      <a:prstDash val="solid"/>
                    </a:lnT>
                    <a:lnB w="6350">
                      <a:solidFill>
                        <a:srgbClr val="87A1EB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67627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7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dirty="0" sz="1000">
                          <a:latin typeface="맑은 고딕"/>
                          <a:cs typeface="맑은 고딕"/>
                        </a:rPr>
                        <a:t>1</a:t>
                      </a:r>
                      <a:endParaRPr sz="1000">
                        <a:latin typeface="맑은 고딕"/>
                        <a:cs typeface="맑은 고딕"/>
                      </a:endParaRPr>
                    </a:p>
                  </a:txBody>
                  <a:tcPr marL="0" marR="0" marB="0" marT="0">
                    <a:lnR w="6350">
                      <a:solidFill>
                        <a:srgbClr val="87A1EB"/>
                      </a:solidFill>
                      <a:prstDash val="solid"/>
                    </a:lnR>
                    <a:lnT w="6350">
                      <a:solidFill>
                        <a:srgbClr val="87A1EB"/>
                      </a:solidFill>
                      <a:prstDash val="solid"/>
                    </a:lnT>
                    <a:lnB w="6350">
                      <a:solidFill>
                        <a:srgbClr val="87A1E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just" marL="65405" marR="57150">
                        <a:lnSpc>
                          <a:spcPct val="132900"/>
                        </a:lnSpc>
                        <a:spcBef>
                          <a:spcPts val="25"/>
                        </a:spcBef>
                      </a:pPr>
                      <a:r>
                        <a:rPr dirty="0" sz="1000" spc="-5">
                          <a:latin typeface="맑은 고딕"/>
                          <a:cs typeface="맑은 고딕"/>
                        </a:rPr>
                        <a:t>’15년 부패방지 시책평가 결과를  임직원과 공유하고 우수기관 벤치  마킹 추진</a:t>
                      </a:r>
                      <a:r>
                        <a:rPr dirty="0" sz="1000" spc="-55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dirty="0" sz="1000" spc="-5">
                          <a:latin typeface="맑은 고딕"/>
                          <a:cs typeface="맑은 고딕"/>
                        </a:rPr>
                        <a:t>권고</a:t>
                      </a:r>
                      <a:endParaRPr sz="1000">
                        <a:latin typeface="맑은 고딕"/>
                        <a:cs typeface="맑은 고딕"/>
                      </a:endParaRPr>
                    </a:p>
                  </a:txBody>
                  <a:tcPr marL="0" marR="0" marB="0" marT="3175">
                    <a:lnL w="6350">
                      <a:solidFill>
                        <a:srgbClr val="87A1EB"/>
                      </a:solidFill>
                      <a:prstDash val="solid"/>
                    </a:lnL>
                    <a:lnR w="6350">
                      <a:solidFill>
                        <a:srgbClr val="87A1EB"/>
                      </a:solidFill>
                      <a:prstDash val="solid"/>
                    </a:lnR>
                    <a:lnT w="6350">
                      <a:solidFill>
                        <a:srgbClr val="87A1EB"/>
                      </a:solidFill>
                      <a:prstDash val="solid"/>
                    </a:lnT>
                    <a:lnB w="6350">
                      <a:solidFill>
                        <a:srgbClr val="87A1E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81610" indent="-116205">
                        <a:lnSpc>
                          <a:spcPct val="100000"/>
                        </a:lnSpc>
                        <a:spcBef>
                          <a:spcPts val="420"/>
                        </a:spcBef>
                        <a:buChar char="-"/>
                        <a:tabLst>
                          <a:tab pos="182245" algn="l"/>
                        </a:tabLst>
                      </a:pPr>
                      <a:r>
                        <a:rPr dirty="0" sz="1000" spc="-5">
                          <a:latin typeface="맑은 고딕"/>
                          <a:cs typeface="맑은 고딕"/>
                        </a:rPr>
                        <a:t>임원 대상(4.28), 직원 대상</a:t>
                      </a:r>
                      <a:r>
                        <a:rPr dirty="0" sz="1000" spc="21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dirty="0" sz="1000" spc="-5">
                          <a:latin typeface="맑은 고딕"/>
                          <a:cs typeface="맑은 고딕"/>
                        </a:rPr>
                        <a:t>결과</a:t>
                      </a:r>
                      <a:endParaRPr sz="1000">
                        <a:latin typeface="맑은 고딕"/>
                        <a:cs typeface="맑은 고딕"/>
                      </a:endParaRPr>
                    </a:p>
                    <a:p>
                      <a:pPr marL="181610" indent="-116205">
                        <a:lnSpc>
                          <a:spcPct val="100000"/>
                        </a:lnSpc>
                        <a:spcBef>
                          <a:spcPts val="395"/>
                        </a:spcBef>
                        <a:buChar char="-"/>
                        <a:tabLst>
                          <a:tab pos="182245" algn="l"/>
                        </a:tabLst>
                      </a:pPr>
                      <a:r>
                        <a:rPr dirty="0" sz="1000" spc="-5">
                          <a:latin typeface="맑은 고딕"/>
                          <a:cs typeface="맑은 고딕"/>
                        </a:rPr>
                        <a:t>우수기관과의 3회 회의</a:t>
                      </a:r>
                      <a:r>
                        <a:rPr dirty="0" sz="1000" spc="75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dirty="0" sz="1000" spc="-5">
                          <a:latin typeface="맑은 고딕"/>
                          <a:cs typeface="맑은 고딕"/>
                        </a:rPr>
                        <a:t>실시</a:t>
                      </a:r>
                      <a:endParaRPr sz="1000">
                        <a:latin typeface="맑은 고딕"/>
                        <a:cs typeface="맑은 고딕"/>
                      </a:endParaRPr>
                    </a:p>
                  </a:txBody>
                  <a:tcPr marL="0" marR="0" marB="0" marT="53340">
                    <a:lnL w="6350">
                      <a:solidFill>
                        <a:srgbClr val="87A1EB"/>
                      </a:solidFill>
                      <a:prstDash val="solid"/>
                    </a:lnL>
                    <a:lnT w="6350">
                      <a:solidFill>
                        <a:srgbClr val="87A1EB"/>
                      </a:solidFill>
                      <a:prstDash val="solid"/>
                    </a:lnT>
                    <a:lnB w="6350">
                      <a:solidFill>
                        <a:srgbClr val="87A1E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2384">
                        <a:lnSpc>
                          <a:spcPct val="100000"/>
                        </a:lnSpc>
                        <a:spcBef>
                          <a:spcPts val="420"/>
                        </a:spcBef>
                      </a:pPr>
                      <a:r>
                        <a:rPr dirty="0" sz="1000" spc="-5">
                          <a:latin typeface="맑은 고딕"/>
                          <a:cs typeface="맑은 고딕"/>
                        </a:rPr>
                        <a:t>공유</a:t>
                      </a:r>
                      <a:endParaRPr sz="1000">
                        <a:latin typeface="맑은 고딕"/>
                        <a:cs typeface="맑은 고딕"/>
                      </a:endParaRPr>
                    </a:p>
                  </a:txBody>
                  <a:tcPr marL="0" marR="0" marB="0" marT="53340">
                    <a:lnT w="6350">
                      <a:solidFill>
                        <a:srgbClr val="87A1EB"/>
                      </a:solidFill>
                      <a:prstDash val="solid"/>
                    </a:lnT>
                    <a:lnB w="6350">
                      <a:solidFill>
                        <a:srgbClr val="87A1E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2384">
                        <a:lnSpc>
                          <a:spcPct val="100000"/>
                        </a:lnSpc>
                        <a:spcBef>
                          <a:spcPts val="420"/>
                        </a:spcBef>
                      </a:pPr>
                      <a:r>
                        <a:rPr dirty="0" sz="1000" spc="-5">
                          <a:latin typeface="맑은 고딕"/>
                          <a:cs typeface="맑은 고딕"/>
                        </a:rPr>
                        <a:t>(5.9,</a:t>
                      </a:r>
                      <a:endParaRPr sz="1000">
                        <a:latin typeface="맑은 고딕"/>
                        <a:cs typeface="맑은 고딕"/>
                      </a:endParaRPr>
                    </a:p>
                  </a:txBody>
                  <a:tcPr marL="0" marR="0" marB="0" marT="53340">
                    <a:lnT w="6350">
                      <a:solidFill>
                        <a:srgbClr val="87A1EB"/>
                      </a:solidFill>
                      <a:prstDash val="solid"/>
                    </a:lnT>
                    <a:lnB w="6350">
                      <a:solidFill>
                        <a:srgbClr val="87A1E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2384">
                        <a:lnSpc>
                          <a:spcPct val="100000"/>
                        </a:lnSpc>
                        <a:spcBef>
                          <a:spcPts val="420"/>
                        </a:spcBef>
                      </a:pPr>
                      <a:r>
                        <a:rPr dirty="0" sz="1000" spc="-5">
                          <a:latin typeface="맑은 고딕"/>
                          <a:cs typeface="맑은 고딕"/>
                        </a:rPr>
                        <a:t>5.12)</a:t>
                      </a:r>
                      <a:endParaRPr sz="1000">
                        <a:latin typeface="맑은 고딕"/>
                        <a:cs typeface="맑은 고딕"/>
                      </a:endParaRPr>
                    </a:p>
                  </a:txBody>
                  <a:tcPr marL="0" marR="0" marB="0" marT="53340">
                    <a:lnT w="6350">
                      <a:solidFill>
                        <a:srgbClr val="87A1EB"/>
                      </a:solidFill>
                      <a:prstDash val="solid"/>
                    </a:lnT>
                    <a:lnB w="6350">
                      <a:solidFill>
                        <a:srgbClr val="87A1EB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sp>
        <p:nvSpPr>
          <p:cNvPr id="3" name="object 3"/>
          <p:cNvSpPr txBox="1"/>
          <p:nvPr/>
        </p:nvSpPr>
        <p:spPr>
          <a:xfrm>
            <a:off x="706238" y="1037712"/>
            <a:ext cx="6142990" cy="710438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393065" indent="-286385">
              <a:lnSpc>
                <a:spcPct val="100000"/>
              </a:lnSpc>
              <a:spcBef>
                <a:spcPts val="95"/>
              </a:spcBef>
              <a:buChar char="❍"/>
              <a:tabLst>
                <a:tab pos="393700" algn="l"/>
              </a:tabLst>
            </a:pPr>
            <a:r>
              <a:rPr dirty="0" sz="1500" spc="-55">
                <a:latin typeface="한컴바탕"/>
                <a:cs typeface="한컴바탕"/>
              </a:rPr>
              <a:t>공정한</a:t>
            </a:r>
            <a:r>
              <a:rPr dirty="0" sz="1500" spc="125">
                <a:latin typeface="한컴바탕"/>
                <a:cs typeface="한컴바탕"/>
              </a:rPr>
              <a:t> </a:t>
            </a:r>
            <a:r>
              <a:rPr dirty="0" sz="1500" spc="-60">
                <a:latin typeface="한컴바탕"/>
                <a:cs typeface="한컴바탕"/>
              </a:rPr>
              <a:t>감사결과</a:t>
            </a:r>
            <a:r>
              <a:rPr dirty="0" sz="1500" spc="125">
                <a:latin typeface="한컴바탕"/>
                <a:cs typeface="한컴바탕"/>
              </a:rPr>
              <a:t> </a:t>
            </a:r>
            <a:r>
              <a:rPr dirty="0" sz="1500" spc="-55">
                <a:latin typeface="한컴바탕"/>
                <a:cs typeface="한컴바탕"/>
              </a:rPr>
              <a:t>검증을</a:t>
            </a:r>
            <a:r>
              <a:rPr dirty="0" sz="1500" spc="125">
                <a:latin typeface="한컴바탕"/>
                <a:cs typeface="한컴바탕"/>
              </a:rPr>
              <a:t> </a:t>
            </a:r>
            <a:r>
              <a:rPr dirty="0" sz="1500" spc="-55">
                <a:latin typeface="한컴바탕"/>
                <a:cs typeface="한컴바탕"/>
              </a:rPr>
              <a:t>위하여</a:t>
            </a:r>
            <a:r>
              <a:rPr dirty="0" sz="1500" spc="125">
                <a:latin typeface="한컴바탕"/>
                <a:cs typeface="한컴바탕"/>
              </a:rPr>
              <a:t> </a:t>
            </a:r>
            <a:r>
              <a:rPr dirty="0" sz="1500" spc="-55">
                <a:latin typeface="한컴바탕"/>
                <a:cs typeface="한컴바탕"/>
              </a:rPr>
              <a:t>우리원</a:t>
            </a:r>
            <a:r>
              <a:rPr dirty="0" sz="1500" spc="125">
                <a:latin typeface="한컴바탕"/>
                <a:cs typeface="한컴바탕"/>
              </a:rPr>
              <a:t> </a:t>
            </a:r>
            <a:r>
              <a:rPr dirty="0" sz="1500" spc="-70">
                <a:latin typeface="한컴바탕"/>
                <a:cs typeface="한컴바탕"/>
              </a:rPr>
              <a:t>고객지원본부</a:t>
            </a:r>
            <a:r>
              <a:rPr dirty="0" sz="1500" spc="125">
                <a:latin typeface="한컴바탕"/>
                <a:cs typeface="한컴바탕"/>
              </a:rPr>
              <a:t> </a:t>
            </a:r>
            <a:r>
              <a:rPr dirty="0" sz="1500" spc="-60">
                <a:latin typeface="한컴바탕"/>
                <a:cs typeface="한컴바탕"/>
              </a:rPr>
              <a:t>종합감사</a:t>
            </a:r>
            <a:r>
              <a:rPr dirty="0" sz="1500" spc="125">
                <a:latin typeface="한컴바탕"/>
                <a:cs typeface="한컴바탕"/>
              </a:rPr>
              <a:t> </a:t>
            </a:r>
            <a:r>
              <a:rPr dirty="0" sz="1500" spc="-40">
                <a:latin typeface="한컴바탕"/>
                <a:cs typeface="한컴바탕"/>
              </a:rPr>
              <a:t>참여</a:t>
            </a:r>
            <a:endParaRPr sz="1500">
              <a:latin typeface="한컴바탕"/>
              <a:cs typeface="한컴바탕"/>
            </a:endParaRPr>
          </a:p>
          <a:p>
            <a:pPr algn="just" marL="446405" marR="5080" indent="-243840">
              <a:lnSpc>
                <a:spcPct val="166500"/>
              </a:lnSpc>
            </a:pPr>
            <a:r>
              <a:rPr dirty="0" sz="1500" spc="-5">
                <a:latin typeface="한컴바탕"/>
                <a:cs typeface="한컴바탕"/>
              </a:rPr>
              <a:t>- 감사내용 검토 및 의견 게진 : 향후 사후 적발식의 감사보단 사전  예방적인 감사 강화 추진을 도모하고, 감사인의 역량 강화를 위한  포괄적 방안</a:t>
            </a:r>
            <a:r>
              <a:rPr dirty="0" sz="1500">
                <a:latin typeface="한컴바탕"/>
                <a:cs typeface="한컴바탕"/>
              </a:rPr>
              <a:t> </a:t>
            </a:r>
            <a:r>
              <a:rPr dirty="0" sz="1500" spc="-5">
                <a:latin typeface="한컴바탕"/>
                <a:cs typeface="한컴바탕"/>
              </a:rPr>
              <a:t>강구</a:t>
            </a:r>
            <a:endParaRPr sz="1500">
              <a:latin typeface="한컴바탕"/>
              <a:cs typeface="한컴바탕"/>
            </a:endParaRPr>
          </a:p>
          <a:p>
            <a:pPr>
              <a:lnSpc>
                <a:spcPct val="100000"/>
              </a:lnSpc>
            </a:pPr>
            <a:endParaRPr sz="15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21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dirty="0" sz="1500" spc="25" b="1">
                <a:latin typeface="한컴바탕"/>
                <a:cs typeface="한컴바탕"/>
              </a:rPr>
              <a:t> 감사실 소관 강령 및 지침 </a:t>
            </a:r>
            <a:r>
              <a:rPr dirty="0" sz="1500" spc="15" b="1">
                <a:latin typeface="한컴바탕"/>
                <a:cs typeface="한컴바탕"/>
              </a:rPr>
              <a:t>제․개정</a:t>
            </a:r>
            <a:r>
              <a:rPr dirty="0" sz="1500" spc="90" b="1">
                <a:latin typeface="한컴바탕"/>
                <a:cs typeface="한컴바탕"/>
              </a:rPr>
              <a:t> </a:t>
            </a:r>
            <a:r>
              <a:rPr dirty="0" sz="1500" spc="25" b="1">
                <a:latin typeface="한컴바탕"/>
                <a:cs typeface="한컴바탕"/>
              </a:rPr>
              <a:t>참여</a:t>
            </a:r>
            <a:endParaRPr sz="1500">
              <a:latin typeface="한컴바탕"/>
              <a:cs typeface="한컴바탕"/>
            </a:endParaRPr>
          </a:p>
          <a:p>
            <a:pPr marL="393065" marR="6350" indent="-286385">
              <a:lnSpc>
                <a:spcPct val="166500"/>
              </a:lnSpc>
              <a:buFont typeface=""/>
              <a:buChar char="❍"/>
              <a:tabLst>
                <a:tab pos="393700" algn="l"/>
              </a:tabLst>
            </a:pPr>
            <a:r>
              <a:rPr dirty="0" sz="1500" spc="-10" b="1">
                <a:latin typeface="한컴바탕"/>
                <a:cs typeface="한컴바탕"/>
              </a:rPr>
              <a:t>감사업무 </a:t>
            </a:r>
            <a:r>
              <a:rPr dirty="0" sz="1500" spc="25" b="1">
                <a:latin typeface="한컴바탕"/>
                <a:cs typeface="한컴바탕"/>
              </a:rPr>
              <a:t>및 </a:t>
            </a:r>
            <a:r>
              <a:rPr dirty="0" sz="1500" spc="-10" b="1">
                <a:latin typeface="한컴바탕"/>
                <a:cs typeface="한컴바탕"/>
              </a:rPr>
              <a:t>부패행위 관리업무 </a:t>
            </a:r>
            <a:r>
              <a:rPr dirty="0" sz="1500" b="1">
                <a:latin typeface="한컴바탕"/>
                <a:cs typeface="한컴바탕"/>
              </a:rPr>
              <a:t>등의 </a:t>
            </a:r>
            <a:r>
              <a:rPr dirty="0" sz="1500" spc="-5" b="1">
                <a:latin typeface="한컴바탕"/>
                <a:cs typeface="한컴바탕"/>
              </a:rPr>
              <a:t>효율적 </a:t>
            </a:r>
            <a:r>
              <a:rPr dirty="0" sz="1500" spc="-15" b="1">
                <a:latin typeface="한컴바탕"/>
                <a:cs typeface="한컴바탕"/>
              </a:rPr>
              <a:t>추진</a:t>
            </a:r>
            <a:r>
              <a:rPr dirty="0" sz="1500" spc="-15">
                <a:latin typeface="한컴바탕"/>
                <a:cs typeface="한컴바탕"/>
              </a:rPr>
              <a:t>을 </a:t>
            </a:r>
            <a:r>
              <a:rPr dirty="0" sz="1500" spc="-35">
                <a:latin typeface="한컴바탕"/>
                <a:cs typeface="한컴바탕"/>
              </a:rPr>
              <a:t>위하여 </a:t>
            </a:r>
            <a:r>
              <a:rPr dirty="0" sz="1500" spc="-5" b="1">
                <a:latin typeface="한컴바탕"/>
                <a:cs typeface="한컴바탕"/>
              </a:rPr>
              <a:t>감사실  </a:t>
            </a:r>
            <a:r>
              <a:rPr dirty="0" sz="1500" spc="50" b="1">
                <a:latin typeface="한컴바탕"/>
                <a:cs typeface="한컴바탕"/>
              </a:rPr>
              <a:t>소관 강령, 지침 </a:t>
            </a:r>
            <a:r>
              <a:rPr dirty="0" sz="1500" spc="40" b="1">
                <a:latin typeface="한컴바탕"/>
                <a:cs typeface="한컴바탕"/>
              </a:rPr>
              <a:t>제‧개정 </a:t>
            </a:r>
            <a:r>
              <a:rPr dirty="0" sz="1500" spc="55" b="1">
                <a:latin typeface="한컴바탕"/>
                <a:cs typeface="한컴바탕"/>
              </a:rPr>
              <a:t>추진토록</a:t>
            </a:r>
            <a:r>
              <a:rPr dirty="0" sz="1500" spc="-135" b="1">
                <a:latin typeface="한컴바탕"/>
                <a:cs typeface="한컴바탕"/>
              </a:rPr>
              <a:t> </a:t>
            </a:r>
            <a:r>
              <a:rPr dirty="0" sz="1500" spc="50" b="1">
                <a:latin typeface="한컴바탕"/>
                <a:cs typeface="한컴바탕"/>
              </a:rPr>
              <a:t>권고</a:t>
            </a:r>
            <a:endParaRPr sz="1500">
              <a:latin typeface="한컴바탕"/>
              <a:cs typeface="한컴바탕"/>
            </a:endParaRPr>
          </a:p>
          <a:p>
            <a:pPr marL="208915">
              <a:lnSpc>
                <a:spcPct val="100000"/>
              </a:lnSpc>
              <a:spcBef>
                <a:spcPts val="1195"/>
              </a:spcBef>
            </a:pPr>
            <a:r>
              <a:rPr dirty="0" sz="1500" spc="-5">
                <a:latin typeface="한컴바탕"/>
                <a:cs typeface="한컴바탕"/>
              </a:rPr>
              <a:t>① </a:t>
            </a:r>
            <a:r>
              <a:rPr dirty="0" sz="1500" spc="55" b="1">
                <a:latin typeface="한컴바탕"/>
                <a:cs typeface="한컴바탕"/>
              </a:rPr>
              <a:t>임직원 행동강령 </a:t>
            </a:r>
            <a:r>
              <a:rPr dirty="0" sz="1500" spc="10">
                <a:latin typeface="한컴바탕"/>
                <a:cs typeface="한컴바탕"/>
              </a:rPr>
              <a:t>(3.16 </a:t>
            </a:r>
            <a:r>
              <a:rPr dirty="0" sz="1500" spc="25">
                <a:latin typeface="한컴바탕"/>
                <a:cs typeface="한컴바탕"/>
              </a:rPr>
              <a:t>개정, </a:t>
            </a:r>
            <a:r>
              <a:rPr dirty="0" sz="1500" spc="10">
                <a:latin typeface="한컴바탕"/>
                <a:cs typeface="한컴바탕"/>
              </a:rPr>
              <a:t>9.28</a:t>
            </a:r>
            <a:r>
              <a:rPr dirty="0" sz="1500" spc="225">
                <a:latin typeface="한컴바탕"/>
                <a:cs typeface="한컴바탕"/>
              </a:rPr>
              <a:t> </a:t>
            </a:r>
            <a:r>
              <a:rPr dirty="0" sz="1500" spc="25">
                <a:latin typeface="한컴바탕"/>
                <a:cs typeface="한컴바탕"/>
              </a:rPr>
              <a:t>개정)</a:t>
            </a:r>
            <a:endParaRPr sz="1500">
              <a:latin typeface="한컴바탕"/>
              <a:cs typeface="한컴바탕"/>
            </a:endParaRPr>
          </a:p>
          <a:p>
            <a:pPr lvl="1" marL="554355" marR="5080" indent="-257175">
              <a:lnSpc>
                <a:spcPct val="166500"/>
              </a:lnSpc>
              <a:buChar char="-"/>
              <a:tabLst>
                <a:tab pos="554990" algn="l"/>
              </a:tabLst>
            </a:pPr>
            <a:r>
              <a:rPr dirty="0" sz="1500" spc="-40">
                <a:latin typeface="한컴바탕"/>
                <a:cs typeface="한컴바탕"/>
              </a:rPr>
              <a:t>외부강의 대가기준(상한액)에 원고료를 포함하도록 </a:t>
            </a:r>
            <a:r>
              <a:rPr dirty="0" sz="1500" spc="-35">
                <a:latin typeface="한컴바탕"/>
                <a:cs typeface="한컴바탕"/>
              </a:rPr>
              <a:t>하고, </a:t>
            </a:r>
            <a:r>
              <a:rPr dirty="0" sz="1500" spc="-5">
                <a:latin typeface="한컴바탕"/>
                <a:cs typeface="한컴바탕"/>
              </a:rPr>
              <a:t>월 </a:t>
            </a:r>
            <a:r>
              <a:rPr dirty="0" sz="1500" spc="-30">
                <a:latin typeface="한컴바탕"/>
                <a:cs typeface="한컴바탕"/>
              </a:rPr>
              <a:t>3회․  </a:t>
            </a:r>
            <a:r>
              <a:rPr dirty="0" sz="1500" spc="-5">
                <a:latin typeface="한컴바탕"/>
                <a:cs typeface="한컴바탕"/>
              </a:rPr>
              <a:t>6시간을 초과하지 않도록 외부강의 횟수 및 시간을</a:t>
            </a:r>
            <a:r>
              <a:rPr dirty="0" sz="1500" spc="250">
                <a:latin typeface="한컴바탕"/>
                <a:cs typeface="한컴바탕"/>
              </a:rPr>
              <a:t> </a:t>
            </a:r>
            <a:r>
              <a:rPr dirty="0" sz="1500" spc="-5">
                <a:latin typeface="한컴바탕"/>
                <a:cs typeface="한컴바탕"/>
              </a:rPr>
              <a:t>제한함</a:t>
            </a:r>
            <a:endParaRPr sz="1500">
              <a:latin typeface="한컴바탕"/>
              <a:cs typeface="한컴바탕"/>
            </a:endParaRPr>
          </a:p>
          <a:p>
            <a:pPr lvl="1" marL="554355" marR="5715" indent="-257175">
              <a:lnSpc>
                <a:spcPct val="166500"/>
              </a:lnSpc>
              <a:buChar char="-"/>
              <a:tabLst>
                <a:tab pos="554990" algn="l"/>
              </a:tabLst>
            </a:pPr>
            <a:r>
              <a:rPr dirty="0" sz="1500" spc="-50">
                <a:latin typeface="한컴바탕"/>
                <a:cs typeface="한컴바탕"/>
              </a:rPr>
              <a:t>청탁금지법 </a:t>
            </a:r>
            <a:r>
              <a:rPr dirty="0" sz="1500" spc="-45">
                <a:latin typeface="한컴바탕"/>
                <a:cs typeface="한컴바탕"/>
              </a:rPr>
              <a:t>시행에 </a:t>
            </a:r>
            <a:r>
              <a:rPr dirty="0" sz="1500" spc="-35">
                <a:latin typeface="한컴바탕"/>
                <a:cs typeface="한컴바탕"/>
              </a:rPr>
              <a:t>따라 </a:t>
            </a:r>
            <a:r>
              <a:rPr dirty="0" sz="1500" spc="-50">
                <a:latin typeface="한컴바탕"/>
                <a:cs typeface="한컴바탕"/>
              </a:rPr>
              <a:t>부정청탁 </a:t>
            </a:r>
            <a:r>
              <a:rPr dirty="0" sz="1500" spc="-5">
                <a:latin typeface="한컴바탕"/>
                <a:cs typeface="한컴바탕"/>
              </a:rPr>
              <a:t>및 </a:t>
            </a:r>
            <a:r>
              <a:rPr dirty="0" sz="1500" spc="-35">
                <a:latin typeface="한컴바탕"/>
                <a:cs typeface="한컴바탕"/>
              </a:rPr>
              <a:t>금품 수수 </a:t>
            </a:r>
            <a:r>
              <a:rPr dirty="0" sz="1500" spc="-45">
                <a:latin typeface="한컴바탕"/>
                <a:cs typeface="한컴바탕"/>
              </a:rPr>
              <a:t>금지를 </a:t>
            </a:r>
            <a:r>
              <a:rPr dirty="0" sz="1500" spc="-50">
                <a:latin typeface="한컴바탕"/>
                <a:cs typeface="한컴바탕"/>
              </a:rPr>
              <a:t>명시하고,  </a:t>
            </a:r>
            <a:r>
              <a:rPr dirty="0" sz="1500" spc="-5">
                <a:latin typeface="한컴바탕"/>
                <a:cs typeface="한컴바탕"/>
              </a:rPr>
              <a:t>외부강의등 대가기준(상한액)</a:t>
            </a:r>
            <a:r>
              <a:rPr dirty="0" sz="1500" spc="5">
                <a:latin typeface="한컴바탕"/>
                <a:cs typeface="한컴바탕"/>
              </a:rPr>
              <a:t> </a:t>
            </a:r>
            <a:r>
              <a:rPr dirty="0" sz="1500" spc="-5">
                <a:latin typeface="한컴바탕"/>
                <a:cs typeface="한컴바탕"/>
              </a:rPr>
              <a:t>변경</a:t>
            </a:r>
            <a:endParaRPr sz="1500">
              <a:latin typeface="한컴바탕"/>
              <a:cs typeface="한컴바탕"/>
            </a:endParaRPr>
          </a:p>
          <a:p>
            <a:pPr marL="208915">
              <a:lnSpc>
                <a:spcPct val="100000"/>
              </a:lnSpc>
              <a:spcBef>
                <a:spcPts val="1200"/>
              </a:spcBef>
            </a:pPr>
            <a:r>
              <a:rPr dirty="0" sz="1500" spc="-5">
                <a:latin typeface="한컴바탕"/>
                <a:cs typeface="한컴바탕"/>
              </a:rPr>
              <a:t>② </a:t>
            </a:r>
            <a:r>
              <a:rPr dirty="0" sz="1500" spc="55" b="1">
                <a:latin typeface="한컴바탕"/>
                <a:cs typeface="한컴바탕"/>
              </a:rPr>
              <a:t>부정청탁 </a:t>
            </a:r>
            <a:r>
              <a:rPr dirty="0" sz="1500" spc="25" b="1">
                <a:latin typeface="한컴바탕"/>
                <a:cs typeface="한컴바탕"/>
              </a:rPr>
              <a:t>및 </a:t>
            </a:r>
            <a:r>
              <a:rPr dirty="0" sz="1500" spc="55" b="1">
                <a:latin typeface="한컴바탕"/>
                <a:cs typeface="한컴바탕"/>
              </a:rPr>
              <a:t>금품등 수수의 신고사무 처리지침</a:t>
            </a:r>
            <a:r>
              <a:rPr dirty="0" sz="1500" spc="400" b="1">
                <a:latin typeface="한컴바탕"/>
                <a:cs typeface="한컴바탕"/>
              </a:rPr>
              <a:t> </a:t>
            </a:r>
            <a:r>
              <a:rPr dirty="0" sz="1500" spc="15">
                <a:latin typeface="한컴바탕"/>
                <a:cs typeface="한컴바탕"/>
              </a:rPr>
              <a:t>(10.28 </a:t>
            </a:r>
            <a:r>
              <a:rPr dirty="0" sz="1500" spc="25">
                <a:latin typeface="한컴바탕"/>
                <a:cs typeface="한컴바탕"/>
              </a:rPr>
              <a:t>제정)</a:t>
            </a:r>
            <a:endParaRPr sz="1500">
              <a:latin typeface="한컴바탕"/>
              <a:cs typeface="한컴바탕"/>
            </a:endParaRPr>
          </a:p>
          <a:p>
            <a:pPr lvl="1" marL="565150" indent="-257175">
              <a:lnSpc>
                <a:spcPct val="100000"/>
              </a:lnSpc>
              <a:spcBef>
                <a:spcPts val="1195"/>
              </a:spcBef>
              <a:buChar char="-"/>
              <a:tabLst>
                <a:tab pos="565785" algn="l"/>
              </a:tabLst>
            </a:pPr>
            <a:r>
              <a:rPr dirty="0" sz="1500" spc="-95">
                <a:latin typeface="한컴바탕"/>
                <a:cs typeface="한컴바탕"/>
              </a:rPr>
              <a:t>부정청탁 </a:t>
            </a:r>
            <a:r>
              <a:rPr dirty="0" sz="1500" spc="-5">
                <a:latin typeface="한컴바탕"/>
                <a:cs typeface="한컴바탕"/>
              </a:rPr>
              <a:t>및 </a:t>
            </a:r>
            <a:r>
              <a:rPr dirty="0" sz="1500" spc="-85">
                <a:latin typeface="한컴바탕"/>
                <a:cs typeface="한컴바탕"/>
              </a:rPr>
              <a:t>금품등 </a:t>
            </a:r>
            <a:r>
              <a:rPr dirty="0" sz="1500" spc="-65">
                <a:latin typeface="한컴바탕"/>
                <a:cs typeface="한컴바탕"/>
              </a:rPr>
              <a:t>수수 </a:t>
            </a:r>
            <a:r>
              <a:rPr dirty="0" sz="1500" spc="-85">
                <a:latin typeface="한컴바탕"/>
                <a:cs typeface="한컴바탕"/>
              </a:rPr>
              <a:t>신고의 </a:t>
            </a:r>
            <a:r>
              <a:rPr dirty="0" sz="1500" spc="-65">
                <a:latin typeface="한컴바탕"/>
                <a:cs typeface="한컴바탕"/>
              </a:rPr>
              <a:t>접수 </a:t>
            </a:r>
            <a:r>
              <a:rPr dirty="0" sz="1500" spc="-5">
                <a:latin typeface="한컴바탕"/>
                <a:cs typeface="한컴바탕"/>
              </a:rPr>
              <a:t>및 </a:t>
            </a:r>
            <a:r>
              <a:rPr dirty="0" sz="1500" spc="-65">
                <a:latin typeface="한컴바탕"/>
                <a:cs typeface="한컴바탕"/>
              </a:rPr>
              <a:t>처리 등에 관한 사항</a:t>
            </a:r>
            <a:r>
              <a:rPr dirty="0" sz="1500" spc="75">
                <a:latin typeface="한컴바탕"/>
                <a:cs typeface="한컴바탕"/>
              </a:rPr>
              <a:t> </a:t>
            </a:r>
            <a:r>
              <a:rPr dirty="0" sz="1500" spc="-65">
                <a:latin typeface="한컴바탕"/>
                <a:cs typeface="한컴바탕"/>
              </a:rPr>
              <a:t>명시</a:t>
            </a:r>
            <a:endParaRPr sz="1500">
              <a:latin typeface="한컴바탕"/>
              <a:cs typeface="한컴바탕"/>
            </a:endParaRPr>
          </a:p>
          <a:p>
            <a:pPr lvl="1">
              <a:lnSpc>
                <a:spcPct val="100000"/>
              </a:lnSpc>
              <a:buFont typeface=""/>
              <a:buChar char="-"/>
            </a:pPr>
            <a:endParaRPr sz="1500">
              <a:latin typeface="Times New Roman"/>
              <a:cs typeface="Times New Roman"/>
            </a:endParaRPr>
          </a:p>
          <a:p>
            <a:pPr lvl="1">
              <a:lnSpc>
                <a:spcPct val="100000"/>
              </a:lnSpc>
              <a:spcBef>
                <a:spcPts val="55"/>
              </a:spcBef>
              <a:buFont typeface=""/>
              <a:buChar char="-"/>
            </a:pPr>
            <a:endParaRPr sz="21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dirty="0" sz="1500" spc="25" b="1">
                <a:latin typeface="한컴바탕"/>
                <a:cs typeface="한컴바탕"/>
              </a:rPr>
              <a:t>수 제도개선 및 </a:t>
            </a:r>
            <a:r>
              <a:rPr dirty="0" sz="1500" spc="15" b="1">
                <a:latin typeface="한컴바탕"/>
                <a:cs typeface="한컴바탕"/>
              </a:rPr>
              <a:t>반부패‧청렴활동</a:t>
            </a:r>
            <a:r>
              <a:rPr dirty="0" sz="1500" spc="150" b="1">
                <a:latin typeface="한컴바탕"/>
                <a:cs typeface="한컴바탕"/>
              </a:rPr>
              <a:t> </a:t>
            </a:r>
            <a:r>
              <a:rPr dirty="0" sz="1500" spc="25" b="1">
                <a:latin typeface="한컴바탕"/>
                <a:cs typeface="한컴바탕"/>
              </a:rPr>
              <a:t>개선 권고</a:t>
            </a:r>
            <a:endParaRPr sz="1500">
              <a:latin typeface="한컴바탕"/>
              <a:cs typeface="한컴바탕"/>
            </a:endParaRPr>
          </a:p>
          <a:p>
            <a:pPr marL="396240" marR="5080" indent="-289560">
              <a:lnSpc>
                <a:spcPct val="166500"/>
              </a:lnSpc>
              <a:buFont typeface=""/>
              <a:buChar char="❍"/>
              <a:tabLst>
                <a:tab pos="395605" algn="l"/>
              </a:tabLst>
            </a:pPr>
            <a:r>
              <a:rPr dirty="0" sz="1500" spc="25" b="1">
                <a:latin typeface="한컴바탕"/>
                <a:cs typeface="한컴바탕"/>
              </a:rPr>
              <a:t>제도개선 과제를 </a:t>
            </a:r>
            <a:r>
              <a:rPr dirty="0" sz="1500" spc="15" b="1">
                <a:latin typeface="한컴바탕"/>
                <a:cs typeface="한컴바탕"/>
              </a:rPr>
              <a:t>심의, </a:t>
            </a:r>
            <a:r>
              <a:rPr dirty="0" sz="1500" spc="25" b="1">
                <a:latin typeface="한컴바탕"/>
                <a:cs typeface="한컴바탕"/>
              </a:rPr>
              <a:t>개선 </a:t>
            </a:r>
            <a:r>
              <a:rPr dirty="0" sz="1500" spc="25" b="1">
                <a:latin typeface="한컴바탕"/>
                <a:cs typeface="한컴바탕"/>
              </a:rPr>
              <a:t>권고, </a:t>
            </a:r>
            <a:r>
              <a:rPr dirty="0" sz="1500" spc="25" b="1">
                <a:latin typeface="한컴바탕"/>
                <a:cs typeface="한컴바탕"/>
              </a:rPr>
              <a:t>이행실태 </a:t>
            </a:r>
            <a:r>
              <a:rPr dirty="0" sz="1500" spc="35" b="1">
                <a:latin typeface="한컴바탕"/>
                <a:cs typeface="한컴바탕"/>
              </a:rPr>
              <a:t>점검</a:t>
            </a:r>
            <a:r>
              <a:rPr dirty="0" sz="1500" spc="35">
                <a:latin typeface="한컴바탕"/>
                <a:cs typeface="한컴바탕"/>
              </a:rPr>
              <a:t>을 </a:t>
            </a:r>
            <a:r>
              <a:rPr dirty="0" sz="1500" spc="25">
                <a:latin typeface="한컴바탕"/>
                <a:cs typeface="한컴바탕"/>
              </a:rPr>
              <a:t>통하여 </a:t>
            </a:r>
            <a:r>
              <a:rPr dirty="0" sz="1500" spc="40" b="1">
                <a:latin typeface="한컴바탕"/>
                <a:cs typeface="한컴바탕"/>
              </a:rPr>
              <a:t>기관  </a:t>
            </a:r>
            <a:r>
              <a:rPr dirty="0" sz="1500" spc="50" b="1">
                <a:latin typeface="한컴바탕"/>
                <a:cs typeface="한컴바탕"/>
              </a:rPr>
              <a:t>업무의 부패방지</a:t>
            </a:r>
            <a:r>
              <a:rPr dirty="0" sz="1500" spc="40" b="1">
                <a:latin typeface="한컴바탕"/>
                <a:cs typeface="한컴바탕"/>
              </a:rPr>
              <a:t> 유도</a:t>
            </a:r>
            <a:endParaRPr sz="1500">
              <a:latin typeface="한컴바탕"/>
              <a:cs typeface="한컴바탕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1155"/>
              </a:lnSpc>
            </a:pPr>
            <a:r>
              <a:rPr dirty="0" spc="-5"/>
              <a:t>- </a:t>
            </a:r>
            <a:r>
              <a:rPr dirty="0" spc="-5"/>
              <a:t>4</a:t>
            </a:r>
            <a:r>
              <a:rPr dirty="0" spc="-70"/>
              <a:t> </a:t>
            </a:r>
            <a:r>
              <a:rPr dirty="0" spc="-5"/>
              <a:t>-</a:t>
            </a:r>
          </a:p>
        </p:txBody>
      </p:sp>
      <p:graphicFrame>
        <p:nvGraphicFramePr>
          <p:cNvPr id="2" name="object 2"/>
          <p:cNvGraphicFramePr>
            <a:graphicFrameLocks noGrp="1"/>
          </p:cNvGraphicFramePr>
          <p:nvPr/>
        </p:nvGraphicFramePr>
        <p:xfrm>
          <a:off x="936752" y="1066387"/>
          <a:ext cx="5899785" cy="666369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05459"/>
                <a:gridCol w="2121535"/>
                <a:gridCol w="3271520"/>
              </a:tblGrid>
              <a:tr h="269875">
                <a:tc>
                  <a:txBody>
                    <a:bodyPr/>
                    <a:lstStyle/>
                    <a:p>
                      <a:pPr algn="ctr" marL="635">
                        <a:lnSpc>
                          <a:spcPct val="100000"/>
                        </a:lnSpc>
                        <a:spcBef>
                          <a:spcPts val="414"/>
                        </a:spcBef>
                      </a:pPr>
                      <a:r>
                        <a:rPr dirty="0" sz="1000" spc="-20" b="1">
                          <a:latin typeface="맑은 고딕"/>
                          <a:cs typeface="맑은 고딕"/>
                        </a:rPr>
                        <a:t>NO</a:t>
                      </a:r>
                      <a:endParaRPr sz="1000">
                        <a:latin typeface="맑은 고딕"/>
                        <a:cs typeface="맑은 고딕"/>
                      </a:endParaRPr>
                    </a:p>
                  </a:txBody>
                  <a:tcPr marL="0" marR="0" marB="0" marT="52704">
                    <a:lnR w="6350">
                      <a:solidFill>
                        <a:srgbClr val="87A1EB"/>
                      </a:solidFill>
                      <a:prstDash val="solid"/>
                    </a:lnR>
                    <a:lnT w="28575">
                      <a:solidFill>
                        <a:srgbClr val="87A1EB"/>
                      </a:solidFill>
                      <a:prstDash val="solid"/>
                    </a:lnT>
                    <a:lnB w="6350">
                      <a:solidFill>
                        <a:srgbClr val="87A1EB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>
                  <a:txBody>
                    <a:bodyPr/>
                    <a:lstStyle/>
                    <a:p>
                      <a:pPr algn="ctr" marL="635">
                        <a:lnSpc>
                          <a:spcPct val="100000"/>
                        </a:lnSpc>
                        <a:spcBef>
                          <a:spcPts val="414"/>
                        </a:spcBef>
                      </a:pPr>
                      <a:r>
                        <a:rPr dirty="0" sz="1000" spc="-5" b="1">
                          <a:latin typeface="맑은 고딕"/>
                          <a:cs typeface="맑은 고딕"/>
                        </a:rPr>
                        <a:t>권고사항</a:t>
                      </a:r>
                      <a:endParaRPr sz="1000">
                        <a:latin typeface="맑은 고딕"/>
                        <a:cs typeface="맑은 고딕"/>
                      </a:endParaRPr>
                    </a:p>
                  </a:txBody>
                  <a:tcPr marL="0" marR="0" marB="0" marT="52704">
                    <a:lnL w="6350">
                      <a:solidFill>
                        <a:srgbClr val="87A1EB"/>
                      </a:solidFill>
                      <a:prstDash val="solid"/>
                    </a:lnL>
                    <a:lnR w="6350">
                      <a:solidFill>
                        <a:srgbClr val="87A1EB"/>
                      </a:solidFill>
                      <a:prstDash val="solid"/>
                    </a:lnR>
                    <a:lnT w="28575">
                      <a:solidFill>
                        <a:srgbClr val="87A1EB"/>
                      </a:solidFill>
                      <a:prstDash val="solid"/>
                    </a:lnT>
                    <a:lnB w="6350">
                      <a:solidFill>
                        <a:srgbClr val="87A1EB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14"/>
                        </a:spcBef>
                      </a:pPr>
                      <a:r>
                        <a:rPr dirty="0" sz="1000" spc="-5" b="1">
                          <a:latin typeface="맑은 고딕"/>
                          <a:cs typeface="맑은 고딕"/>
                        </a:rPr>
                        <a:t>조치결과</a:t>
                      </a:r>
                      <a:endParaRPr sz="1000">
                        <a:latin typeface="맑은 고딕"/>
                        <a:cs typeface="맑은 고딕"/>
                      </a:endParaRPr>
                    </a:p>
                  </a:txBody>
                  <a:tcPr marL="0" marR="0" marB="0" marT="52704">
                    <a:lnL w="6350">
                      <a:solidFill>
                        <a:srgbClr val="87A1EB"/>
                      </a:solidFill>
                      <a:prstDash val="solid"/>
                    </a:lnL>
                    <a:lnT w="28575">
                      <a:solidFill>
                        <a:srgbClr val="87A1EB"/>
                      </a:solidFill>
                      <a:prstDash val="solid"/>
                    </a:lnT>
                    <a:lnB w="6350">
                      <a:solidFill>
                        <a:srgbClr val="87A1EB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</a:tr>
              <a:tr h="156210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1015"/>
                        </a:spcBef>
                      </a:pPr>
                      <a:r>
                        <a:rPr dirty="0" sz="1000">
                          <a:latin typeface="맑은 고딕"/>
                          <a:cs typeface="맑은 고딕"/>
                        </a:rPr>
                        <a:t>2</a:t>
                      </a:r>
                      <a:endParaRPr sz="1000">
                        <a:latin typeface="맑은 고딕"/>
                        <a:cs typeface="맑은 고딕"/>
                      </a:endParaRPr>
                    </a:p>
                  </a:txBody>
                  <a:tcPr marL="0" marR="0" marB="0" marT="0">
                    <a:lnR w="6350">
                      <a:solidFill>
                        <a:srgbClr val="87A1EB"/>
                      </a:solidFill>
                      <a:prstDash val="solid"/>
                    </a:lnR>
                    <a:lnT w="6350">
                      <a:solidFill>
                        <a:srgbClr val="87A1EB"/>
                      </a:solidFill>
                      <a:prstDash val="solid"/>
                    </a:lnT>
                    <a:lnB w="6350">
                      <a:solidFill>
                        <a:srgbClr val="87A1E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5405" marR="57150">
                        <a:lnSpc>
                          <a:spcPct val="132900"/>
                        </a:lnSpc>
                        <a:spcBef>
                          <a:spcPts val="25"/>
                        </a:spcBef>
                      </a:pPr>
                      <a:r>
                        <a:rPr dirty="0" sz="1000" spc="-25">
                          <a:latin typeface="맑은 고딕"/>
                          <a:cs typeface="맑은 고딕"/>
                        </a:rPr>
                        <a:t>청탁금지법 </a:t>
                      </a:r>
                      <a:r>
                        <a:rPr dirty="0" sz="1000" spc="-20">
                          <a:latin typeface="맑은 고딕"/>
                          <a:cs typeface="맑은 고딕"/>
                        </a:rPr>
                        <a:t>시행 대비 직원교육 </a:t>
                      </a:r>
                      <a:r>
                        <a:rPr dirty="0" sz="1000" spc="-5">
                          <a:latin typeface="맑은 고딕"/>
                          <a:cs typeface="맑은 고딕"/>
                        </a:rPr>
                        <a:t>등  적극적인 홍보</a:t>
                      </a:r>
                      <a:r>
                        <a:rPr dirty="0" sz="1000" spc="-55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dirty="0" sz="1000" spc="-5">
                          <a:latin typeface="맑은 고딕"/>
                          <a:cs typeface="맑은 고딕"/>
                        </a:rPr>
                        <a:t>권고</a:t>
                      </a:r>
                      <a:endParaRPr sz="1000">
                        <a:latin typeface="맑은 고딕"/>
                        <a:cs typeface="맑은 고딕"/>
                      </a:endParaRPr>
                    </a:p>
                  </a:txBody>
                  <a:tcPr marL="0" marR="0" marB="0" marT="3175">
                    <a:lnL w="6350">
                      <a:solidFill>
                        <a:srgbClr val="87A1EB"/>
                      </a:solidFill>
                      <a:prstDash val="solid"/>
                    </a:lnL>
                    <a:lnR w="6350">
                      <a:solidFill>
                        <a:srgbClr val="87A1EB"/>
                      </a:solidFill>
                      <a:prstDash val="solid"/>
                    </a:lnR>
                    <a:lnT w="6350">
                      <a:solidFill>
                        <a:srgbClr val="87A1EB"/>
                      </a:solidFill>
                      <a:prstDash val="solid"/>
                    </a:lnT>
                    <a:lnB w="6350">
                      <a:solidFill>
                        <a:srgbClr val="87A1E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81610" indent="-116205">
                        <a:lnSpc>
                          <a:spcPct val="100000"/>
                        </a:lnSpc>
                        <a:spcBef>
                          <a:spcPts val="420"/>
                        </a:spcBef>
                        <a:buChar char="-"/>
                        <a:tabLst>
                          <a:tab pos="182245" algn="l"/>
                        </a:tabLst>
                      </a:pPr>
                      <a:r>
                        <a:rPr dirty="0" sz="1000" spc="-5">
                          <a:latin typeface="맑은 고딕"/>
                          <a:cs typeface="맑은 고딕"/>
                        </a:rPr>
                        <a:t>청탁금지법</a:t>
                      </a:r>
                      <a:r>
                        <a:rPr dirty="0" sz="1000" spc="14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dirty="0" sz="1000" spc="-5">
                          <a:latin typeface="맑은 고딕"/>
                          <a:cs typeface="맑은 고딕"/>
                        </a:rPr>
                        <a:t>시행</a:t>
                      </a:r>
                      <a:r>
                        <a:rPr dirty="0" sz="1000" spc="14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dirty="0" sz="1000" spc="-5">
                          <a:latin typeface="맑은 고딕"/>
                          <a:cs typeface="맑은 고딕"/>
                        </a:rPr>
                        <a:t>대비</a:t>
                      </a:r>
                      <a:r>
                        <a:rPr dirty="0" sz="1000" spc="14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dirty="0" sz="1000" spc="-5">
                          <a:latin typeface="맑은 고딕"/>
                          <a:cs typeface="맑은 고딕"/>
                        </a:rPr>
                        <a:t>추진계획</a:t>
                      </a:r>
                      <a:r>
                        <a:rPr dirty="0" sz="1000" spc="14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dirty="0" sz="1000" spc="-5">
                          <a:latin typeface="맑은 고딕"/>
                          <a:cs typeface="맑은 고딕"/>
                        </a:rPr>
                        <a:t>수립</a:t>
                      </a:r>
                      <a:r>
                        <a:rPr dirty="0" sz="1000" spc="14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dirty="0" sz="1000" spc="-5">
                          <a:latin typeface="맑은 고딕"/>
                          <a:cs typeface="맑은 고딕"/>
                        </a:rPr>
                        <a:t>(9.13)</a:t>
                      </a:r>
                      <a:endParaRPr sz="1000">
                        <a:latin typeface="맑은 고딕"/>
                        <a:cs typeface="맑은 고딕"/>
                      </a:endParaRPr>
                    </a:p>
                    <a:p>
                      <a:pPr marL="181610" marR="56515" indent="-116205">
                        <a:lnSpc>
                          <a:spcPct val="132900"/>
                        </a:lnSpc>
                        <a:buChar char="-"/>
                        <a:tabLst>
                          <a:tab pos="182245" algn="l"/>
                        </a:tabLst>
                      </a:pPr>
                      <a:r>
                        <a:rPr dirty="0" sz="1000" spc="-35">
                          <a:latin typeface="맑은 고딕"/>
                          <a:cs typeface="맑은 고딕"/>
                        </a:rPr>
                        <a:t>청탁금지법 </a:t>
                      </a:r>
                      <a:r>
                        <a:rPr dirty="0" sz="1000" spc="-20">
                          <a:latin typeface="맑은 고딕"/>
                          <a:cs typeface="맑은 고딕"/>
                        </a:rPr>
                        <a:t>교육 </a:t>
                      </a:r>
                      <a:r>
                        <a:rPr dirty="0" sz="1000" spc="-5">
                          <a:latin typeface="맑은 고딕"/>
                          <a:cs typeface="맑은 고딕"/>
                        </a:rPr>
                        <a:t>: </a:t>
                      </a:r>
                      <a:r>
                        <a:rPr dirty="0" sz="1000" spc="-25">
                          <a:latin typeface="맑은 고딕"/>
                          <a:cs typeface="맑은 고딕"/>
                        </a:rPr>
                        <a:t>전직원 대상 </a:t>
                      </a:r>
                      <a:r>
                        <a:rPr dirty="0" sz="1000" spc="-10">
                          <a:latin typeface="맑은 고딕"/>
                          <a:cs typeface="맑은 고딕"/>
                        </a:rPr>
                        <a:t>2회 (9.9, </a:t>
                      </a:r>
                      <a:r>
                        <a:rPr dirty="0" sz="1000" spc="-15">
                          <a:latin typeface="맑은 고딕"/>
                          <a:cs typeface="맑은 고딕"/>
                        </a:rPr>
                        <a:t>10.11), </a:t>
                      </a:r>
                      <a:r>
                        <a:rPr dirty="0" sz="1000" spc="-20">
                          <a:latin typeface="맑은 고딕"/>
                          <a:cs typeface="맑은 고딕"/>
                        </a:rPr>
                        <a:t>청렴  </a:t>
                      </a:r>
                      <a:r>
                        <a:rPr dirty="0" sz="1000" spc="-5">
                          <a:latin typeface="맑은 고딕"/>
                          <a:cs typeface="맑은 고딕"/>
                        </a:rPr>
                        <a:t>지기 대상 2회 (7.1,</a:t>
                      </a:r>
                      <a:r>
                        <a:rPr dirty="0" sz="1000" spc="25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dirty="0" sz="1000" spc="-5">
                          <a:latin typeface="맑은 고딕"/>
                          <a:cs typeface="맑은 고딕"/>
                        </a:rPr>
                        <a:t>8.31)</a:t>
                      </a:r>
                      <a:endParaRPr sz="1000">
                        <a:latin typeface="맑은 고딕"/>
                        <a:cs typeface="맑은 고딕"/>
                      </a:endParaRPr>
                    </a:p>
                    <a:p>
                      <a:pPr marL="182880" marR="58419" indent="-117475">
                        <a:lnSpc>
                          <a:spcPct val="132900"/>
                        </a:lnSpc>
                        <a:spcBef>
                          <a:spcPts val="10"/>
                        </a:spcBef>
                        <a:buChar char="-"/>
                        <a:tabLst>
                          <a:tab pos="183515" algn="l"/>
                        </a:tabLst>
                      </a:pPr>
                      <a:r>
                        <a:rPr dirty="0" sz="1000" spc="-15">
                          <a:latin typeface="맑은 고딕"/>
                          <a:cs typeface="맑은 고딕"/>
                        </a:rPr>
                        <a:t>청탁금지법 관련 </a:t>
                      </a:r>
                      <a:r>
                        <a:rPr dirty="0" sz="1000" spc="-10">
                          <a:latin typeface="맑은 고딕"/>
                          <a:cs typeface="맑은 고딕"/>
                        </a:rPr>
                        <a:t>매뉴얼 </a:t>
                      </a:r>
                      <a:r>
                        <a:rPr dirty="0" sz="1000" spc="-5">
                          <a:latin typeface="맑은 고딕"/>
                          <a:cs typeface="맑은 고딕"/>
                        </a:rPr>
                        <a:t>및 </a:t>
                      </a:r>
                      <a:r>
                        <a:rPr dirty="0" sz="1000" spc="-10">
                          <a:latin typeface="맑은 고딕"/>
                          <a:cs typeface="맑은 고딕"/>
                        </a:rPr>
                        <a:t>사례집 </a:t>
                      </a:r>
                      <a:r>
                        <a:rPr dirty="0" sz="1000" spc="-15">
                          <a:latin typeface="맑은 고딕"/>
                          <a:cs typeface="맑은 고딕"/>
                        </a:rPr>
                        <a:t>자료 사내게시판  </a:t>
                      </a:r>
                      <a:r>
                        <a:rPr dirty="0" sz="1000" spc="-5">
                          <a:latin typeface="맑은 고딕"/>
                          <a:cs typeface="맑은 고딕"/>
                        </a:rPr>
                        <a:t>공유 (10.</a:t>
                      </a:r>
                      <a:r>
                        <a:rPr dirty="0" sz="1000" spc="-5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dirty="0" sz="1000" spc="-5">
                          <a:latin typeface="맑은 고딕"/>
                          <a:cs typeface="맑은 고딕"/>
                        </a:rPr>
                        <a:t>7)</a:t>
                      </a:r>
                      <a:endParaRPr sz="1000">
                        <a:latin typeface="맑은 고딕"/>
                        <a:cs typeface="맑은 고딕"/>
                      </a:endParaRPr>
                    </a:p>
                    <a:p>
                      <a:pPr marL="229870" marR="56515" indent="-164465">
                        <a:lnSpc>
                          <a:spcPts val="1610"/>
                        </a:lnSpc>
                        <a:spcBef>
                          <a:spcPts val="105"/>
                        </a:spcBef>
                        <a:buChar char="-"/>
                        <a:tabLst>
                          <a:tab pos="230504" algn="l"/>
                        </a:tabLst>
                      </a:pPr>
                      <a:r>
                        <a:rPr dirty="0" sz="1000" spc="-5">
                          <a:latin typeface="맑은 고딕"/>
                          <a:cs typeface="맑은 고딕"/>
                        </a:rPr>
                        <a:t>청탁금지법 시행에 따른 전직원 청렴서약 실시  (9.28~10.7)</a:t>
                      </a:r>
                      <a:endParaRPr sz="1000">
                        <a:latin typeface="맑은 고딕"/>
                        <a:cs typeface="맑은 고딕"/>
                      </a:endParaRPr>
                    </a:p>
                  </a:txBody>
                  <a:tcPr marL="0" marR="0" marB="0" marT="53340">
                    <a:lnL w="6350">
                      <a:solidFill>
                        <a:srgbClr val="87A1EB"/>
                      </a:solidFill>
                      <a:prstDash val="solid"/>
                    </a:lnL>
                    <a:lnT w="6350">
                      <a:solidFill>
                        <a:srgbClr val="87A1EB"/>
                      </a:solidFill>
                      <a:prstDash val="solid"/>
                    </a:lnT>
                    <a:lnB w="6350">
                      <a:solidFill>
                        <a:srgbClr val="87A1EB"/>
                      </a:solidFill>
                      <a:prstDash val="solid"/>
                    </a:lnB>
                  </a:tcPr>
                </a:tc>
              </a:tr>
              <a:tr h="87947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dirty="0" sz="1000">
                          <a:latin typeface="맑은 고딕"/>
                          <a:cs typeface="맑은 고딕"/>
                        </a:rPr>
                        <a:t>3</a:t>
                      </a:r>
                      <a:endParaRPr sz="1000">
                        <a:latin typeface="맑은 고딕"/>
                        <a:cs typeface="맑은 고딕"/>
                      </a:endParaRPr>
                    </a:p>
                  </a:txBody>
                  <a:tcPr marL="0" marR="0" marB="0" marT="0">
                    <a:lnR w="6350">
                      <a:solidFill>
                        <a:srgbClr val="87A1EB"/>
                      </a:solidFill>
                      <a:prstDash val="solid"/>
                    </a:lnR>
                    <a:lnT w="6350">
                      <a:solidFill>
                        <a:srgbClr val="87A1EB"/>
                      </a:solidFill>
                      <a:prstDash val="solid"/>
                    </a:lnT>
                    <a:lnB w="6350">
                      <a:solidFill>
                        <a:srgbClr val="87A1E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5405" marR="57150">
                        <a:lnSpc>
                          <a:spcPct val="132900"/>
                        </a:lnSpc>
                        <a:spcBef>
                          <a:spcPts val="20"/>
                        </a:spcBef>
                      </a:pPr>
                      <a:r>
                        <a:rPr dirty="0" sz="1000" spc="-20">
                          <a:latin typeface="맑은 고딕"/>
                          <a:cs typeface="맑은 고딕"/>
                        </a:rPr>
                        <a:t>열린 감사를 </a:t>
                      </a:r>
                      <a:r>
                        <a:rPr dirty="0" sz="1000" spc="-15">
                          <a:latin typeface="맑은 고딕"/>
                          <a:cs typeface="맑은 고딕"/>
                        </a:rPr>
                        <a:t>통한 </a:t>
                      </a:r>
                      <a:r>
                        <a:rPr dirty="0" sz="1000" spc="-20">
                          <a:latin typeface="맑은 고딕"/>
                          <a:cs typeface="맑은 고딕"/>
                        </a:rPr>
                        <a:t>감사결과 공개는  </a:t>
                      </a:r>
                      <a:r>
                        <a:rPr dirty="0" sz="1000" spc="-5">
                          <a:latin typeface="맑은 고딕"/>
                          <a:cs typeface="맑은 고딕"/>
                        </a:rPr>
                        <a:t>신중한 접근</a:t>
                      </a:r>
                      <a:r>
                        <a:rPr dirty="0" sz="1000" spc="-55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dirty="0" sz="1000" spc="-5">
                          <a:latin typeface="맑은 고딕"/>
                          <a:cs typeface="맑은 고딕"/>
                        </a:rPr>
                        <a:t>권고</a:t>
                      </a:r>
                      <a:endParaRPr sz="1000">
                        <a:latin typeface="맑은 고딕"/>
                        <a:cs typeface="맑은 고딕"/>
                      </a:endParaRPr>
                    </a:p>
                  </a:txBody>
                  <a:tcPr marL="0" marR="0" marB="0" marT="2540">
                    <a:lnL w="6350">
                      <a:solidFill>
                        <a:srgbClr val="87A1EB"/>
                      </a:solidFill>
                      <a:prstDash val="solid"/>
                    </a:lnL>
                    <a:lnR w="6350">
                      <a:solidFill>
                        <a:srgbClr val="87A1EB"/>
                      </a:solidFill>
                      <a:prstDash val="solid"/>
                    </a:lnR>
                    <a:lnT w="6350">
                      <a:solidFill>
                        <a:srgbClr val="87A1EB"/>
                      </a:solidFill>
                      <a:prstDash val="solid"/>
                    </a:lnT>
                    <a:lnB w="6350">
                      <a:solidFill>
                        <a:srgbClr val="87A1E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6850" marR="56515" indent="-131445">
                        <a:lnSpc>
                          <a:spcPct val="132900"/>
                        </a:lnSpc>
                        <a:spcBef>
                          <a:spcPts val="20"/>
                        </a:spcBef>
                        <a:buChar char="-"/>
                        <a:tabLst>
                          <a:tab pos="197485" algn="l"/>
                        </a:tabLst>
                      </a:pPr>
                      <a:r>
                        <a:rPr dirty="0" sz="1000" spc="-5">
                          <a:latin typeface="맑은 고딕"/>
                          <a:cs typeface="맑은 고딕"/>
                        </a:rPr>
                        <a:t>개인의 정보 보호 차원에서 전직원을 대상으로 감  사결과 공개</a:t>
                      </a:r>
                      <a:r>
                        <a:rPr dirty="0" sz="1000" spc="-5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dirty="0" sz="1000" spc="-5">
                          <a:latin typeface="맑은 고딕"/>
                          <a:cs typeface="맑은 고딕"/>
                        </a:rPr>
                        <a:t>보류</a:t>
                      </a:r>
                      <a:endParaRPr sz="1000">
                        <a:latin typeface="맑은 고딕"/>
                        <a:cs typeface="맑은 고딕"/>
                      </a:endParaRPr>
                    </a:p>
                    <a:p>
                      <a:pPr marL="196850" marR="56515" indent="-131445">
                        <a:lnSpc>
                          <a:spcPct val="132900"/>
                        </a:lnSpc>
                        <a:spcBef>
                          <a:spcPts val="10"/>
                        </a:spcBef>
                        <a:buChar char="-"/>
                        <a:tabLst>
                          <a:tab pos="197485" algn="l"/>
                        </a:tabLst>
                      </a:pPr>
                      <a:r>
                        <a:rPr dirty="0" sz="1000" spc="-5">
                          <a:latin typeface="맑은 고딕"/>
                          <a:cs typeface="맑은 고딕"/>
                        </a:rPr>
                        <a:t>투명한 감사를 위해 감사 과정을 관련자에게 공개  하고,</a:t>
                      </a:r>
                      <a:r>
                        <a:rPr dirty="0" sz="1000" spc="14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dirty="0" sz="1000" spc="-5">
                          <a:latin typeface="맑은 고딕"/>
                          <a:cs typeface="맑은 고딕"/>
                        </a:rPr>
                        <a:t>감사</a:t>
                      </a:r>
                      <a:r>
                        <a:rPr dirty="0" sz="1000" spc="14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dirty="0" sz="1000" spc="-5">
                          <a:latin typeface="맑은 고딕"/>
                          <a:cs typeface="맑은 고딕"/>
                        </a:rPr>
                        <a:t>처분</a:t>
                      </a:r>
                      <a:r>
                        <a:rPr dirty="0" sz="1000" spc="14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dirty="0" sz="1000" spc="-5">
                          <a:latin typeface="맑은 고딕"/>
                          <a:cs typeface="맑은 고딕"/>
                        </a:rPr>
                        <a:t>후</a:t>
                      </a:r>
                      <a:r>
                        <a:rPr dirty="0" sz="1000" spc="14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dirty="0" sz="1000" spc="-5">
                          <a:latin typeface="맑은 고딕"/>
                          <a:cs typeface="맑은 고딕"/>
                        </a:rPr>
                        <a:t>만족도</a:t>
                      </a:r>
                      <a:r>
                        <a:rPr dirty="0" sz="1000" spc="14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dirty="0" sz="1000" spc="-5">
                          <a:latin typeface="맑은 고딕"/>
                          <a:cs typeface="맑은 고딕"/>
                        </a:rPr>
                        <a:t>조사</a:t>
                      </a:r>
                      <a:r>
                        <a:rPr dirty="0" sz="1000" spc="14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dirty="0" sz="1000" spc="-5">
                          <a:latin typeface="맑은 고딕"/>
                          <a:cs typeface="맑은 고딕"/>
                        </a:rPr>
                        <a:t>실시</a:t>
                      </a:r>
                      <a:endParaRPr sz="1000">
                        <a:latin typeface="맑은 고딕"/>
                        <a:cs typeface="맑은 고딕"/>
                      </a:endParaRPr>
                    </a:p>
                  </a:txBody>
                  <a:tcPr marL="0" marR="0" marB="0" marT="2540">
                    <a:lnL w="6350">
                      <a:solidFill>
                        <a:srgbClr val="87A1EB"/>
                      </a:solidFill>
                      <a:prstDash val="solid"/>
                    </a:lnL>
                    <a:lnT w="6350">
                      <a:solidFill>
                        <a:srgbClr val="87A1EB"/>
                      </a:solidFill>
                      <a:prstDash val="solid"/>
                    </a:lnT>
                    <a:lnB w="6350">
                      <a:solidFill>
                        <a:srgbClr val="87A1EB"/>
                      </a:solidFill>
                      <a:prstDash val="solid"/>
                    </a:lnB>
                  </a:tcPr>
                </a:tc>
              </a:tr>
              <a:tr h="47307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dirty="0" sz="1000">
                          <a:latin typeface="맑은 고딕"/>
                          <a:cs typeface="맑은 고딕"/>
                        </a:rPr>
                        <a:t>4</a:t>
                      </a:r>
                      <a:endParaRPr sz="1000">
                        <a:latin typeface="맑은 고딕"/>
                        <a:cs typeface="맑은 고딕"/>
                      </a:endParaRPr>
                    </a:p>
                  </a:txBody>
                  <a:tcPr marL="0" marR="0" marB="0" marT="1270">
                    <a:lnR w="6350">
                      <a:solidFill>
                        <a:srgbClr val="87A1EB"/>
                      </a:solidFill>
                      <a:prstDash val="solid"/>
                    </a:lnR>
                    <a:lnT w="6350">
                      <a:solidFill>
                        <a:srgbClr val="87A1EB"/>
                      </a:solidFill>
                      <a:prstDash val="solid"/>
                    </a:lnT>
                    <a:lnB w="6350">
                      <a:solidFill>
                        <a:srgbClr val="87A1E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5405" marR="57150">
                        <a:lnSpc>
                          <a:spcPct val="132900"/>
                        </a:lnSpc>
                        <a:spcBef>
                          <a:spcPts val="20"/>
                        </a:spcBef>
                      </a:pPr>
                      <a:r>
                        <a:rPr dirty="0" sz="1000" spc="-75">
                          <a:latin typeface="맑은 고딕"/>
                          <a:cs typeface="맑은 고딕"/>
                        </a:rPr>
                        <a:t>청렴한끼 </a:t>
                      </a:r>
                      <a:r>
                        <a:rPr dirty="0" sz="1000" spc="-55">
                          <a:latin typeface="맑은 고딕"/>
                          <a:cs typeface="맑은 고딕"/>
                        </a:rPr>
                        <a:t>실적 </a:t>
                      </a:r>
                      <a:r>
                        <a:rPr dirty="0" sz="1000" spc="-65">
                          <a:latin typeface="맑은 고딕"/>
                          <a:cs typeface="맑은 고딕"/>
                        </a:rPr>
                        <a:t>저조할 </a:t>
                      </a:r>
                      <a:r>
                        <a:rPr dirty="0" sz="1000" spc="-70">
                          <a:latin typeface="맑은 고딕"/>
                          <a:cs typeface="맑은 고딕"/>
                        </a:rPr>
                        <a:t>경우를 대비한  </a:t>
                      </a:r>
                      <a:r>
                        <a:rPr dirty="0" sz="1000" spc="-5">
                          <a:latin typeface="맑은 고딕"/>
                          <a:cs typeface="맑은 고딕"/>
                        </a:rPr>
                        <a:t>조치</a:t>
                      </a:r>
                      <a:r>
                        <a:rPr dirty="0" sz="1000" spc="14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dirty="0" sz="1000" spc="-5">
                          <a:latin typeface="맑은 고딕"/>
                          <a:cs typeface="맑은 고딕"/>
                        </a:rPr>
                        <a:t>권고</a:t>
                      </a:r>
                      <a:endParaRPr sz="1000">
                        <a:latin typeface="맑은 고딕"/>
                        <a:cs typeface="맑은 고딕"/>
                      </a:endParaRPr>
                    </a:p>
                  </a:txBody>
                  <a:tcPr marL="0" marR="0" marB="0" marT="2540">
                    <a:lnL w="6350">
                      <a:solidFill>
                        <a:srgbClr val="87A1EB"/>
                      </a:solidFill>
                      <a:prstDash val="solid"/>
                    </a:lnL>
                    <a:lnR w="6350">
                      <a:solidFill>
                        <a:srgbClr val="87A1EB"/>
                      </a:solidFill>
                      <a:prstDash val="solid"/>
                    </a:lnR>
                    <a:lnT w="6350">
                      <a:solidFill>
                        <a:srgbClr val="87A1EB"/>
                      </a:solidFill>
                      <a:prstDash val="solid"/>
                    </a:lnT>
                    <a:lnB w="6350">
                      <a:solidFill>
                        <a:srgbClr val="87A1E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R="42545">
                        <a:lnSpc>
                          <a:spcPct val="100000"/>
                        </a:lnSpc>
                        <a:spcBef>
                          <a:spcPts val="414"/>
                        </a:spcBef>
                      </a:pPr>
                      <a:r>
                        <a:rPr dirty="0" sz="1000" spc="-5">
                          <a:latin typeface="맑은 고딕"/>
                          <a:cs typeface="맑은 고딕"/>
                        </a:rPr>
                        <a:t>-</a:t>
                      </a:r>
                      <a:r>
                        <a:rPr dirty="0" sz="1000" spc="14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dirty="0" sz="1000" spc="-5">
                          <a:latin typeface="맑은 고딕"/>
                          <a:cs typeface="맑은 고딕"/>
                        </a:rPr>
                        <a:t>제도시행(7.8)</a:t>
                      </a:r>
                      <a:r>
                        <a:rPr dirty="0" sz="1000" spc="135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dirty="0" sz="1000" spc="-5">
                          <a:latin typeface="맑은 고딕"/>
                          <a:cs typeface="맑은 고딕"/>
                        </a:rPr>
                        <a:t>후</a:t>
                      </a:r>
                      <a:r>
                        <a:rPr dirty="0" sz="1000" spc="14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dirty="0" sz="1000" spc="-5">
                          <a:latin typeface="맑은 고딕"/>
                          <a:cs typeface="맑은 고딕"/>
                        </a:rPr>
                        <a:t>참여</a:t>
                      </a:r>
                      <a:r>
                        <a:rPr dirty="0" sz="1000" spc="14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dirty="0" sz="1000" spc="-5">
                          <a:latin typeface="맑은 고딕"/>
                          <a:cs typeface="맑은 고딕"/>
                        </a:rPr>
                        <a:t>저조에</a:t>
                      </a:r>
                      <a:r>
                        <a:rPr dirty="0" sz="1000" spc="14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dirty="0" sz="1000" spc="-5">
                          <a:latin typeface="맑은 고딕"/>
                          <a:cs typeface="맑은 고딕"/>
                        </a:rPr>
                        <a:t>따라</a:t>
                      </a:r>
                      <a:r>
                        <a:rPr dirty="0" sz="1000" spc="14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dirty="0" sz="1000" spc="-5">
                          <a:latin typeface="맑은 고딕"/>
                          <a:cs typeface="맑은 고딕"/>
                        </a:rPr>
                        <a:t>제도</a:t>
                      </a:r>
                      <a:r>
                        <a:rPr dirty="0" sz="1000" spc="14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dirty="0" sz="1000" spc="-5">
                          <a:latin typeface="맑은 고딕"/>
                          <a:cs typeface="맑은 고딕"/>
                        </a:rPr>
                        <a:t>개선</a:t>
                      </a:r>
                      <a:r>
                        <a:rPr dirty="0" sz="1000" spc="14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dirty="0" sz="1000" spc="-5">
                          <a:latin typeface="맑은 고딕"/>
                          <a:cs typeface="맑은 고딕"/>
                        </a:rPr>
                        <a:t>검토</a:t>
                      </a:r>
                      <a:endParaRPr sz="1000">
                        <a:latin typeface="맑은 고딕"/>
                        <a:cs typeface="맑은 고딕"/>
                      </a:endParaRPr>
                    </a:p>
                  </a:txBody>
                  <a:tcPr marL="0" marR="0" marB="0" marT="52704">
                    <a:lnL w="6350">
                      <a:solidFill>
                        <a:srgbClr val="87A1EB"/>
                      </a:solidFill>
                      <a:prstDash val="solid"/>
                    </a:lnL>
                    <a:lnT w="6350">
                      <a:solidFill>
                        <a:srgbClr val="87A1EB"/>
                      </a:solidFill>
                      <a:prstDash val="solid"/>
                    </a:lnT>
                    <a:lnB w="6350">
                      <a:solidFill>
                        <a:srgbClr val="87A1EB"/>
                      </a:solidFill>
                      <a:prstDash val="solid"/>
                    </a:lnB>
                  </a:tcPr>
                </a:tc>
              </a:tr>
              <a:tr h="108204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dirty="0" sz="1000">
                          <a:latin typeface="맑은 고딕"/>
                          <a:cs typeface="맑은 고딕"/>
                        </a:rPr>
                        <a:t>5</a:t>
                      </a:r>
                      <a:endParaRPr sz="1000">
                        <a:latin typeface="맑은 고딕"/>
                        <a:cs typeface="맑은 고딕"/>
                      </a:endParaRPr>
                    </a:p>
                  </a:txBody>
                  <a:tcPr marL="0" marR="0" marB="0" marT="0">
                    <a:lnR w="6350">
                      <a:solidFill>
                        <a:srgbClr val="87A1EB"/>
                      </a:solidFill>
                      <a:prstDash val="solid"/>
                    </a:lnR>
                    <a:lnT w="6350">
                      <a:solidFill>
                        <a:srgbClr val="87A1EB"/>
                      </a:solidFill>
                      <a:prstDash val="solid"/>
                    </a:lnT>
                    <a:lnB w="6350">
                      <a:solidFill>
                        <a:srgbClr val="87A1E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5405">
                        <a:lnSpc>
                          <a:spcPct val="100000"/>
                        </a:lnSpc>
                        <a:spcBef>
                          <a:spcPts val="414"/>
                        </a:spcBef>
                      </a:pPr>
                      <a:r>
                        <a:rPr dirty="0" sz="1000" spc="-5">
                          <a:latin typeface="맑은 고딕"/>
                          <a:cs typeface="맑은 고딕"/>
                        </a:rPr>
                        <a:t>청탁금지법 관련 특별감사</a:t>
                      </a:r>
                      <a:r>
                        <a:rPr dirty="0" sz="1000" spc="75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dirty="0" sz="1000" spc="-5">
                          <a:latin typeface="맑은 고딕"/>
                          <a:cs typeface="맑은 고딕"/>
                        </a:rPr>
                        <a:t>요청</a:t>
                      </a:r>
                      <a:endParaRPr sz="1000">
                        <a:latin typeface="맑은 고딕"/>
                        <a:cs typeface="맑은 고딕"/>
                      </a:endParaRPr>
                    </a:p>
                  </a:txBody>
                  <a:tcPr marL="0" marR="0" marB="0" marT="52704">
                    <a:lnL w="6350">
                      <a:solidFill>
                        <a:srgbClr val="87A1EB"/>
                      </a:solidFill>
                      <a:prstDash val="solid"/>
                    </a:lnL>
                    <a:lnR w="6350">
                      <a:solidFill>
                        <a:srgbClr val="87A1EB"/>
                      </a:solidFill>
                      <a:prstDash val="solid"/>
                    </a:lnR>
                    <a:lnT w="6350">
                      <a:solidFill>
                        <a:srgbClr val="87A1EB"/>
                      </a:solidFill>
                      <a:prstDash val="solid"/>
                    </a:lnT>
                    <a:lnB w="6350">
                      <a:solidFill>
                        <a:srgbClr val="87A1E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6850" marR="56515" indent="-131445">
                        <a:lnSpc>
                          <a:spcPct val="132900"/>
                        </a:lnSpc>
                        <a:spcBef>
                          <a:spcPts val="20"/>
                        </a:spcBef>
                        <a:buChar char="-"/>
                        <a:tabLst>
                          <a:tab pos="197485" algn="l"/>
                        </a:tabLst>
                      </a:pPr>
                      <a:r>
                        <a:rPr dirty="0" sz="1000" spc="-5">
                          <a:latin typeface="맑은 고딕"/>
                          <a:cs typeface="맑은 고딕"/>
                        </a:rPr>
                        <a:t>외부강의등 신고누락 및 대가기준 상한 준수 여부  특별감사 실시</a:t>
                      </a:r>
                      <a:r>
                        <a:rPr dirty="0" sz="1000" spc="-5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dirty="0" sz="1000" spc="-5">
                          <a:latin typeface="맑은 고딕"/>
                          <a:cs typeface="맑은 고딕"/>
                        </a:rPr>
                        <a:t>(10.27~10.31)</a:t>
                      </a:r>
                      <a:endParaRPr sz="1000">
                        <a:latin typeface="맑은 고딕"/>
                        <a:cs typeface="맑은 고딕"/>
                      </a:endParaRPr>
                    </a:p>
                    <a:p>
                      <a:pPr marL="181610" indent="-116205">
                        <a:lnSpc>
                          <a:spcPct val="100000"/>
                        </a:lnSpc>
                        <a:spcBef>
                          <a:spcPts val="405"/>
                        </a:spcBef>
                        <a:buChar char="-"/>
                        <a:tabLst>
                          <a:tab pos="182245" algn="l"/>
                        </a:tabLst>
                      </a:pPr>
                      <a:r>
                        <a:rPr dirty="0" sz="1000" spc="-5">
                          <a:latin typeface="맑은 고딕"/>
                          <a:cs typeface="맑은 고딕"/>
                        </a:rPr>
                        <a:t>청렴</a:t>
                      </a:r>
                      <a:r>
                        <a:rPr dirty="0" sz="1000" spc="14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dirty="0" sz="1000" spc="-5">
                          <a:latin typeface="맑은 고딕"/>
                          <a:cs typeface="맑은 고딕"/>
                        </a:rPr>
                        <a:t>옴부즈만</a:t>
                      </a:r>
                      <a:r>
                        <a:rPr dirty="0" sz="1000" spc="14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dirty="0" sz="1000" spc="-5">
                          <a:latin typeface="맑은 고딕"/>
                          <a:cs typeface="맑은 고딕"/>
                        </a:rPr>
                        <a:t>1인</a:t>
                      </a:r>
                      <a:r>
                        <a:rPr dirty="0" sz="1000" spc="14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dirty="0" sz="1000" spc="-5">
                          <a:latin typeface="맑은 고딕"/>
                          <a:cs typeface="맑은 고딕"/>
                        </a:rPr>
                        <a:t>특별감사</a:t>
                      </a:r>
                      <a:r>
                        <a:rPr dirty="0" sz="1000" spc="14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dirty="0" sz="1000" spc="-5">
                          <a:latin typeface="맑은 고딕"/>
                          <a:cs typeface="맑은 고딕"/>
                        </a:rPr>
                        <a:t>참여</a:t>
                      </a:r>
                      <a:r>
                        <a:rPr dirty="0" sz="1000" spc="14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dirty="0" sz="1000" spc="-5">
                          <a:latin typeface="맑은 고딕"/>
                          <a:cs typeface="맑은 고딕"/>
                        </a:rPr>
                        <a:t>(10.28)</a:t>
                      </a:r>
                      <a:endParaRPr sz="1000">
                        <a:latin typeface="맑은 고딕"/>
                        <a:cs typeface="맑은 고딕"/>
                      </a:endParaRPr>
                    </a:p>
                    <a:p>
                      <a:pPr marL="199390" marR="56515" indent="-133985">
                        <a:lnSpc>
                          <a:spcPct val="132900"/>
                        </a:lnSpc>
                        <a:buChar char="-"/>
                        <a:tabLst>
                          <a:tab pos="200025" algn="l"/>
                        </a:tabLst>
                      </a:pPr>
                      <a:r>
                        <a:rPr dirty="0" sz="1000" spc="-5">
                          <a:latin typeface="맑은 고딕"/>
                          <a:cs typeface="맑은 고딕"/>
                        </a:rPr>
                        <a:t>외부강의 사후신고자 감사조치(주의 9명, 감사조치  기준 : 사후신고 2회</a:t>
                      </a:r>
                      <a:r>
                        <a:rPr dirty="0" sz="1000" spc="25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dirty="0" sz="1000" spc="-5">
                          <a:latin typeface="맑은 고딕"/>
                          <a:cs typeface="맑은 고딕"/>
                        </a:rPr>
                        <a:t>이상)</a:t>
                      </a:r>
                      <a:endParaRPr sz="1000">
                        <a:latin typeface="맑은 고딕"/>
                        <a:cs typeface="맑은 고딕"/>
                      </a:endParaRPr>
                    </a:p>
                  </a:txBody>
                  <a:tcPr marL="0" marR="0" marB="0" marT="2540">
                    <a:lnL w="6350">
                      <a:solidFill>
                        <a:srgbClr val="87A1EB"/>
                      </a:solidFill>
                      <a:prstDash val="solid"/>
                    </a:lnL>
                    <a:lnT w="6350">
                      <a:solidFill>
                        <a:srgbClr val="87A1EB"/>
                      </a:solidFill>
                      <a:prstDash val="solid"/>
                    </a:lnT>
                    <a:lnB w="6350">
                      <a:solidFill>
                        <a:srgbClr val="87A1EB"/>
                      </a:solidFill>
                      <a:prstDash val="solid"/>
                    </a:lnB>
                  </a:tcPr>
                </a:tc>
              </a:tr>
              <a:tr h="67691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17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dirty="0" sz="1000">
                          <a:latin typeface="맑은 고딕"/>
                          <a:cs typeface="맑은 고딕"/>
                        </a:rPr>
                        <a:t>6</a:t>
                      </a:r>
                      <a:endParaRPr sz="1000">
                        <a:latin typeface="맑은 고딕"/>
                        <a:cs typeface="맑은 고딕"/>
                      </a:endParaRPr>
                    </a:p>
                  </a:txBody>
                  <a:tcPr marL="0" marR="0" marB="0" marT="635">
                    <a:lnR w="6350">
                      <a:solidFill>
                        <a:srgbClr val="87A1EB"/>
                      </a:solidFill>
                      <a:prstDash val="solid"/>
                    </a:lnR>
                    <a:lnT w="6350">
                      <a:solidFill>
                        <a:srgbClr val="87A1EB"/>
                      </a:solidFill>
                      <a:prstDash val="solid"/>
                    </a:lnT>
                    <a:lnB w="6350">
                      <a:solidFill>
                        <a:srgbClr val="87A1E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just" marL="65405" marR="57150">
                        <a:lnSpc>
                          <a:spcPct val="133400"/>
                        </a:lnSpc>
                        <a:spcBef>
                          <a:spcPts val="10"/>
                        </a:spcBef>
                      </a:pPr>
                      <a:r>
                        <a:rPr dirty="0" sz="1000" spc="-25">
                          <a:latin typeface="맑은 고딕"/>
                          <a:cs typeface="맑은 고딕"/>
                        </a:rPr>
                        <a:t>외부강의등 </a:t>
                      </a:r>
                      <a:r>
                        <a:rPr dirty="0" sz="1000" spc="-20">
                          <a:latin typeface="맑은 고딕"/>
                          <a:cs typeface="맑은 고딕"/>
                        </a:rPr>
                        <a:t>수당의</a:t>
                      </a:r>
                      <a:r>
                        <a:rPr dirty="0" sz="1000" spc="305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dirty="0" sz="1000" spc="-20">
                          <a:latin typeface="맑은 고딕"/>
                          <a:cs typeface="맑은 고딕"/>
                        </a:rPr>
                        <a:t>정확한 파악을  </a:t>
                      </a:r>
                      <a:r>
                        <a:rPr dirty="0" sz="1000" spc="-5">
                          <a:latin typeface="맑은 고딕"/>
                          <a:cs typeface="맑은 고딕"/>
                        </a:rPr>
                        <a:t>위해 개인별 소득자료 제출방안  검토</a:t>
                      </a:r>
                      <a:endParaRPr sz="1000">
                        <a:latin typeface="맑은 고딕"/>
                        <a:cs typeface="맑은 고딕"/>
                      </a:endParaRPr>
                    </a:p>
                  </a:txBody>
                  <a:tcPr marL="0" marR="0" marB="0" marT="1270">
                    <a:lnL w="6350">
                      <a:solidFill>
                        <a:srgbClr val="87A1EB"/>
                      </a:solidFill>
                      <a:prstDash val="solid"/>
                    </a:lnL>
                    <a:lnR w="6350">
                      <a:solidFill>
                        <a:srgbClr val="87A1EB"/>
                      </a:solidFill>
                      <a:prstDash val="solid"/>
                    </a:lnR>
                    <a:lnT w="6350">
                      <a:solidFill>
                        <a:srgbClr val="87A1EB"/>
                      </a:solidFill>
                      <a:prstDash val="solid"/>
                    </a:lnT>
                    <a:lnB w="6350">
                      <a:solidFill>
                        <a:srgbClr val="87A1E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82880" marR="56515" indent="-117475">
                        <a:lnSpc>
                          <a:spcPct val="133900"/>
                        </a:lnSpc>
                        <a:spcBef>
                          <a:spcPts val="5"/>
                        </a:spcBef>
                      </a:pPr>
                      <a:r>
                        <a:rPr dirty="0" sz="1000" spc="-5">
                          <a:latin typeface="맑은 고딕"/>
                          <a:cs typeface="맑은 고딕"/>
                        </a:rPr>
                        <a:t>- 개인정보보호법에 의해, 개인의 과세 정보를 임의로  수집할 수 없음(개인정보보호법</a:t>
                      </a:r>
                      <a:r>
                        <a:rPr dirty="0" sz="1000" spc="10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dirty="0" sz="1000" spc="-5">
                          <a:latin typeface="맑은 고딕"/>
                          <a:cs typeface="맑은 고딕"/>
                        </a:rPr>
                        <a:t>제15조제1항)</a:t>
                      </a:r>
                      <a:endParaRPr sz="1000">
                        <a:latin typeface="맑은 고딕"/>
                        <a:cs typeface="맑은 고딕"/>
                      </a:endParaRPr>
                    </a:p>
                  </a:txBody>
                  <a:tcPr marL="0" marR="0" marB="0" marT="635">
                    <a:lnL w="6350">
                      <a:solidFill>
                        <a:srgbClr val="87A1EB"/>
                      </a:solidFill>
                      <a:prstDash val="solid"/>
                    </a:lnL>
                    <a:lnT w="6350">
                      <a:solidFill>
                        <a:srgbClr val="87A1EB"/>
                      </a:solidFill>
                      <a:prstDash val="solid"/>
                    </a:lnT>
                    <a:lnB w="6350">
                      <a:solidFill>
                        <a:srgbClr val="87A1EB"/>
                      </a:solidFill>
                      <a:prstDash val="solid"/>
                    </a:lnB>
                  </a:tcPr>
                </a:tc>
              </a:tr>
              <a:tr h="84455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dirty="0" sz="1000">
                          <a:latin typeface="맑은 고딕"/>
                          <a:cs typeface="맑은 고딕"/>
                        </a:rPr>
                        <a:t>7</a:t>
                      </a:r>
                      <a:endParaRPr sz="1000">
                        <a:latin typeface="맑은 고딕"/>
                        <a:cs typeface="맑은 고딕"/>
                      </a:endParaRPr>
                    </a:p>
                  </a:txBody>
                  <a:tcPr marL="0" marR="0" marB="0" marT="0">
                    <a:lnR w="6350">
                      <a:solidFill>
                        <a:srgbClr val="87A1EB"/>
                      </a:solidFill>
                      <a:prstDash val="solid"/>
                    </a:lnR>
                    <a:lnT w="6350">
                      <a:solidFill>
                        <a:srgbClr val="87A1EB"/>
                      </a:solidFill>
                      <a:prstDash val="solid"/>
                    </a:lnT>
                    <a:lnB w="6350">
                      <a:solidFill>
                        <a:srgbClr val="87A1E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5405" marR="57150">
                        <a:lnSpc>
                          <a:spcPct val="132900"/>
                        </a:lnSpc>
                        <a:spcBef>
                          <a:spcPts val="20"/>
                        </a:spcBef>
                      </a:pPr>
                      <a:r>
                        <a:rPr dirty="0" sz="1000" spc="-5">
                          <a:latin typeface="맑은 고딕"/>
                          <a:cs typeface="맑은 고딕"/>
                        </a:rPr>
                        <a:t>내부청렴도 개선을 위해 경영진의  관심과 전사적 차원의 노력</a:t>
                      </a:r>
                      <a:r>
                        <a:rPr dirty="0" sz="1000" spc="204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dirty="0" sz="1000" spc="-5">
                          <a:latin typeface="맑은 고딕"/>
                          <a:cs typeface="맑은 고딕"/>
                        </a:rPr>
                        <a:t>필요</a:t>
                      </a:r>
                      <a:endParaRPr sz="1000">
                        <a:latin typeface="맑은 고딕"/>
                        <a:cs typeface="맑은 고딕"/>
                      </a:endParaRPr>
                    </a:p>
                  </a:txBody>
                  <a:tcPr marL="0" marR="0" marB="0" marT="2540">
                    <a:lnL w="6350">
                      <a:solidFill>
                        <a:srgbClr val="87A1EB"/>
                      </a:solidFill>
                      <a:prstDash val="solid"/>
                    </a:lnL>
                    <a:lnR w="6350">
                      <a:solidFill>
                        <a:srgbClr val="87A1EB"/>
                      </a:solidFill>
                      <a:prstDash val="solid"/>
                    </a:lnR>
                    <a:lnT w="6350">
                      <a:solidFill>
                        <a:srgbClr val="87A1EB"/>
                      </a:solidFill>
                      <a:prstDash val="solid"/>
                    </a:lnT>
                    <a:lnB w="6350">
                      <a:solidFill>
                        <a:srgbClr val="87A1EB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 marL="187325" marR="56515" indent="-121920">
                        <a:lnSpc>
                          <a:spcPct val="132900"/>
                        </a:lnSpc>
                        <a:spcBef>
                          <a:spcPts val="20"/>
                        </a:spcBef>
                        <a:buChar char="-"/>
                        <a:tabLst>
                          <a:tab pos="187960" algn="l"/>
                        </a:tabLst>
                      </a:pPr>
                      <a:r>
                        <a:rPr dirty="0" sz="1000" spc="-5">
                          <a:latin typeface="맑은 고딕"/>
                          <a:cs typeface="맑은 고딕"/>
                        </a:rPr>
                        <a:t>임직원의 청렴행동 독려를 위한 청렴명언 사내방송  (1월~계속)</a:t>
                      </a:r>
                      <a:endParaRPr sz="1000">
                        <a:latin typeface="맑은 고딕"/>
                        <a:cs typeface="맑은 고딕"/>
                      </a:endParaRPr>
                    </a:p>
                    <a:p>
                      <a:pPr marL="208915" marR="56515" indent="-143510">
                        <a:lnSpc>
                          <a:spcPts val="1610"/>
                        </a:lnSpc>
                        <a:spcBef>
                          <a:spcPts val="105"/>
                        </a:spcBef>
                        <a:buChar char="-"/>
                        <a:tabLst>
                          <a:tab pos="209550" algn="l"/>
                        </a:tabLst>
                      </a:pPr>
                      <a:r>
                        <a:rPr dirty="0" sz="1000">
                          <a:latin typeface="맑은 고딕"/>
                          <a:cs typeface="맑은 고딕"/>
                        </a:rPr>
                        <a:t>내</a:t>
                      </a:r>
                      <a:r>
                        <a:rPr dirty="0" sz="1000" spc="-5">
                          <a:latin typeface="한컴돋움"/>
                          <a:cs typeface="한컴돋움"/>
                        </a:rPr>
                        <a:t>・</a:t>
                      </a:r>
                      <a:r>
                        <a:rPr dirty="0" sz="1000" spc="-5">
                          <a:latin typeface="맑은 고딕"/>
                          <a:cs typeface="맑은 고딕"/>
                        </a:rPr>
                        <a:t>외부청렴도</a:t>
                      </a:r>
                      <a:r>
                        <a:rPr dirty="0" sz="1000" spc="15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dirty="0" sz="1000" spc="-5">
                          <a:latin typeface="맑은 고딕"/>
                          <a:cs typeface="맑은 고딕"/>
                        </a:rPr>
                        <a:t>향상을</a:t>
                      </a:r>
                      <a:r>
                        <a:rPr dirty="0" sz="1000" spc="15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dirty="0" sz="1000" spc="-5">
                          <a:latin typeface="맑은 고딕"/>
                          <a:cs typeface="맑은 고딕"/>
                        </a:rPr>
                        <a:t>위하여</a:t>
                      </a:r>
                      <a:r>
                        <a:rPr dirty="0" sz="1000" spc="5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dirty="0" sz="1000" spc="-5">
                          <a:latin typeface="맑은 고딕"/>
                          <a:cs typeface="맑은 고딕"/>
                        </a:rPr>
                        <a:t>컨설팅</a:t>
                      </a:r>
                      <a:r>
                        <a:rPr dirty="0" sz="1000" spc="15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dirty="0" sz="1000" spc="-5">
                          <a:latin typeface="맑은 고딕"/>
                          <a:cs typeface="맑은 고딕"/>
                        </a:rPr>
                        <a:t>실시</a:t>
                      </a:r>
                      <a:r>
                        <a:rPr dirty="0" sz="1000" spc="5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dirty="0" sz="1000" spc="-5">
                          <a:latin typeface="맑은 고딕"/>
                          <a:cs typeface="맑은 고딕"/>
                        </a:rPr>
                        <a:t>예정  (4~6월)</a:t>
                      </a:r>
                      <a:endParaRPr sz="1000">
                        <a:latin typeface="맑은 고딕"/>
                        <a:cs typeface="맑은 고딕"/>
                      </a:endParaRPr>
                    </a:p>
                    <a:p>
                      <a:pPr marL="182880" indent="-117475">
                        <a:lnSpc>
                          <a:spcPct val="100000"/>
                        </a:lnSpc>
                        <a:spcBef>
                          <a:spcPts val="270"/>
                        </a:spcBef>
                        <a:buChar char="-"/>
                        <a:tabLst>
                          <a:tab pos="183515" algn="l"/>
                        </a:tabLst>
                      </a:pPr>
                      <a:r>
                        <a:rPr dirty="0" sz="1000" spc="-30">
                          <a:latin typeface="맑은 고딕"/>
                          <a:cs typeface="맑은 고딕"/>
                        </a:rPr>
                        <a:t>기관장의</a:t>
                      </a:r>
                      <a:r>
                        <a:rPr dirty="0" sz="1000" spc="10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dirty="0" sz="1000" spc="-30">
                          <a:latin typeface="맑은 고딕"/>
                          <a:cs typeface="맑은 고딕"/>
                        </a:rPr>
                        <a:t>청렴의지를</a:t>
                      </a:r>
                      <a:r>
                        <a:rPr dirty="0" sz="1000" spc="10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dirty="0" sz="1000" spc="-20">
                          <a:latin typeface="맑은 고딕"/>
                          <a:cs typeface="맑은 고딕"/>
                        </a:rPr>
                        <a:t>담은</a:t>
                      </a:r>
                      <a:r>
                        <a:rPr dirty="0" sz="1000" spc="10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dirty="0" sz="1000" spc="-30">
                          <a:latin typeface="맑은 고딕"/>
                          <a:cs typeface="맑은 고딕"/>
                        </a:rPr>
                        <a:t>서한문을</a:t>
                      </a:r>
                      <a:r>
                        <a:rPr dirty="0" sz="1000" spc="10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dirty="0" sz="1000" spc="-30">
                          <a:latin typeface="맑은 고딕"/>
                          <a:cs typeface="맑은 고딕"/>
                        </a:rPr>
                        <a:t>직원들에게</a:t>
                      </a:r>
                      <a:r>
                        <a:rPr dirty="0" sz="1000" spc="10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dirty="0" sz="1000" spc="-20">
                          <a:latin typeface="맑은 고딕"/>
                          <a:cs typeface="맑은 고딕"/>
                        </a:rPr>
                        <a:t>발송</a:t>
                      </a:r>
                      <a:endParaRPr sz="1000">
                        <a:latin typeface="맑은 고딕"/>
                        <a:cs typeface="맑은 고딕"/>
                      </a:endParaRPr>
                    </a:p>
                    <a:p>
                      <a:pPr marL="182880">
                        <a:lnSpc>
                          <a:spcPct val="100000"/>
                        </a:lnSpc>
                        <a:spcBef>
                          <a:spcPts val="390"/>
                        </a:spcBef>
                      </a:pPr>
                      <a:r>
                        <a:rPr dirty="0" sz="1000" spc="-5">
                          <a:latin typeface="맑은 고딕"/>
                          <a:cs typeface="맑은 고딕"/>
                        </a:rPr>
                        <a:t>예정 (2017년</a:t>
                      </a:r>
                      <a:r>
                        <a:rPr dirty="0" sz="1000" spc="-5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dirty="0" sz="1000" spc="-5">
                          <a:latin typeface="맑은 고딕"/>
                          <a:cs typeface="맑은 고딕"/>
                        </a:rPr>
                        <a:t>하반기)</a:t>
                      </a:r>
                      <a:endParaRPr sz="1000">
                        <a:latin typeface="맑은 고딕"/>
                        <a:cs typeface="맑은 고딕"/>
                      </a:endParaRPr>
                    </a:p>
                    <a:p>
                      <a:pPr marL="186055" marR="56515" indent="-120650">
                        <a:lnSpc>
                          <a:spcPct val="132900"/>
                        </a:lnSpc>
                        <a:spcBef>
                          <a:spcPts val="15"/>
                        </a:spcBef>
                        <a:buChar char="-"/>
                        <a:tabLst>
                          <a:tab pos="186690" algn="l"/>
                        </a:tabLst>
                      </a:pPr>
                      <a:r>
                        <a:rPr dirty="0" sz="1000" spc="-5">
                          <a:latin typeface="맑은 고딕"/>
                          <a:cs typeface="맑은 고딕"/>
                        </a:rPr>
                        <a:t>청렴도 측정에 대한 직원 관심도 향상을 위한 참여  이벤트 예정 (2017년</a:t>
                      </a:r>
                      <a:r>
                        <a:rPr dirty="0" sz="1000" spc="10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dirty="0" sz="1000" spc="-5">
                          <a:latin typeface="맑은 고딕"/>
                          <a:cs typeface="맑은 고딕"/>
                        </a:rPr>
                        <a:t>9월)</a:t>
                      </a:r>
                      <a:endParaRPr sz="1000">
                        <a:latin typeface="맑은 고딕"/>
                        <a:cs typeface="맑은 고딕"/>
                      </a:endParaRPr>
                    </a:p>
                  </a:txBody>
                  <a:tcPr marL="0" marR="0" marB="0" marT="2540">
                    <a:lnL w="6350">
                      <a:solidFill>
                        <a:srgbClr val="87A1EB"/>
                      </a:solidFill>
                      <a:prstDash val="solid"/>
                    </a:lnL>
                    <a:lnT w="6350">
                      <a:solidFill>
                        <a:srgbClr val="87A1EB"/>
                      </a:solidFill>
                      <a:prstDash val="solid"/>
                    </a:lnT>
                    <a:lnB w="28575">
                      <a:solidFill>
                        <a:srgbClr val="87A1EB"/>
                      </a:solidFill>
                      <a:prstDash val="solid"/>
                    </a:lnB>
                  </a:tcPr>
                </a:tc>
              </a:tr>
              <a:tr h="84581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dirty="0" sz="1000">
                          <a:latin typeface="맑은 고딕"/>
                          <a:cs typeface="맑은 고딕"/>
                        </a:rPr>
                        <a:t>8</a:t>
                      </a:r>
                      <a:endParaRPr sz="1000">
                        <a:latin typeface="맑은 고딕"/>
                        <a:cs typeface="맑은 고딕"/>
                      </a:endParaRPr>
                    </a:p>
                  </a:txBody>
                  <a:tcPr marL="0" marR="0" marB="0" marT="0">
                    <a:lnR w="6350">
                      <a:solidFill>
                        <a:srgbClr val="87A1EB"/>
                      </a:solidFill>
                      <a:prstDash val="solid"/>
                    </a:lnR>
                    <a:lnT w="6350">
                      <a:solidFill>
                        <a:srgbClr val="87A1EB"/>
                      </a:solidFill>
                      <a:prstDash val="solid"/>
                    </a:lnT>
                    <a:lnB w="28575">
                      <a:solidFill>
                        <a:srgbClr val="87A1E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5405" marR="57150">
                        <a:lnSpc>
                          <a:spcPct val="133900"/>
                        </a:lnSpc>
                        <a:spcBef>
                          <a:spcPts val="5"/>
                        </a:spcBef>
                      </a:pPr>
                      <a:r>
                        <a:rPr dirty="0" sz="1000" spc="-120">
                          <a:latin typeface="맑은 고딕"/>
                          <a:cs typeface="맑은 고딕"/>
                        </a:rPr>
                        <a:t>외부청렴도 </a:t>
                      </a:r>
                      <a:r>
                        <a:rPr dirty="0" sz="1000" spc="-95">
                          <a:latin typeface="맑은 고딕"/>
                          <a:cs typeface="맑은 고딕"/>
                        </a:rPr>
                        <a:t>향상을 </a:t>
                      </a:r>
                      <a:r>
                        <a:rPr dirty="0" sz="1000" spc="-80">
                          <a:latin typeface="맑은 고딕"/>
                          <a:cs typeface="맑은 고딕"/>
                        </a:rPr>
                        <a:t>위해 </a:t>
                      </a:r>
                      <a:r>
                        <a:rPr dirty="0" sz="1000" spc="-75">
                          <a:latin typeface="맑은 고딕"/>
                          <a:cs typeface="맑은 고딕"/>
                        </a:rPr>
                        <a:t>외부 </a:t>
                      </a:r>
                      <a:r>
                        <a:rPr dirty="0" sz="1000" spc="-110">
                          <a:latin typeface="맑은 고딕"/>
                          <a:cs typeface="맑은 고딕"/>
                        </a:rPr>
                        <a:t>컨설팅을  </a:t>
                      </a:r>
                      <a:r>
                        <a:rPr dirty="0" sz="1000" spc="-5">
                          <a:latin typeface="맑은 고딕"/>
                          <a:cs typeface="맑은 고딕"/>
                        </a:rPr>
                        <a:t>활용하여 진단과 개선 도출</a:t>
                      </a:r>
                      <a:r>
                        <a:rPr dirty="0" sz="1000" spc="204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dirty="0" sz="1000" spc="-5">
                          <a:latin typeface="맑은 고딕"/>
                          <a:cs typeface="맑은 고딕"/>
                        </a:rPr>
                        <a:t>권고</a:t>
                      </a:r>
                      <a:endParaRPr sz="1000">
                        <a:latin typeface="맑은 고딕"/>
                        <a:cs typeface="맑은 고딕"/>
                      </a:endParaRPr>
                    </a:p>
                  </a:txBody>
                  <a:tcPr marL="0" marR="0" marB="0" marT="635">
                    <a:lnL w="6350">
                      <a:solidFill>
                        <a:srgbClr val="87A1EB"/>
                      </a:solidFill>
                      <a:prstDash val="solid"/>
                    </a:lnL>
                    <a:lnR w="6350">
                      <a:solidFill>
                        <a:srgbClr val="87A1EB"/>
                      </a:solidFill>
                      <a:prstDash val="solid"/>
                    </a:lnR>
                    <a:lnT w="6350">
                      <a:solidFill>
                        <a:srgbClr val="87A1EB"/>
                      </a:solidFill>
                      <a:prstDash val="solid"/>
                    </a:lnT>
                    <a:lnB w="28575">
                      <a:solidFill>
                        <a:srgbClr val="87A1EB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2540">
                    <a:lnL w="6350">
                      <a:solidFill>
                        <a:srgbClr val="87A1EB"/>
                      </a:solidFill>
                      <a:prstDash val="solid"/>
                    </a:lnL>
                    <a:lnT w="6350">
                      <a:solidFill>
                        <a:srgbClr val="87A1EB"/>
                      </a:solidFill>
                      <a:prstDash val="solid"/>
                    </a:lnT>
                    <a:lnB w="28575">
                      <a:solidFill>
                        <a:srgbClr val="87A1EB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737222" y="1097597"/>
            <a:ext cx="6079007" cy="42626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780873" y="1151887"/>
            <a:ext cx="1443990" cy="2997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800" spc="10" b="1">
                <a:latin typeface="HY헤드라인M"/>
                <a:cs typeface="HY헤드라인M"/>
              </a:rPr>
              <a:t>Ⅲ</a:t>
            </a:r>
            <a:r>
              <a:rPr dirty="0" sz="1800" spc="10">
                <a:latin typeface="HY헤드라인M"/>
                <a:cs typeface="HY헤드라인M"/>
              </a:rPr>
              <a:t>. </a:t>
            </a:r>
            <a:r>
              <a:rPr dirty="0" sz="1800" spc="-5">
                <a:latin typeface="HY헤드라인M"/>
                <a:cs typeface="HY헤드라인M"/>
              </a:rPr>
              <a:t>향후</a:t>
            </a:r>
            <a:r>
              <a:rPr dirty="0" sz="1800" spc="-114">
                <a:latin typeface="HY헤드라인M"/>
                <a:cs typeface="HY헤드라인M"/>
              </a:rPr>
              <a:t> </a:t>
            </a:r>
            <a:r>
              <a:rPr dirty="0" sz="1800" spc="-5">
                <a:latin typeface="HY헤드라인M"/>
                <a:cs typeface="HY헤드라인M"/>
              </a:rPr>
              <a:t>과제</a:t>
            </a:r>
            <a:endParaRPr sz="1800">
              <a:latin typeface="HY헤드라인M"/>
              <a:cs typeface="HY헤드라인M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725030" y="1097597"/>
            <a:ext cx="6105525" cy="0"/>
          </a:xfrm>
          <a:custGeom>
            <a:avLst/>
            <a:gdLst/>
            <a:ahLst/>
            <a:cxnLst/>
            <a:rect l="l" t="t" r="r" b="b"/>
            <a:pathLst>
              <a:path w="6105525" h="0">
                <a:moveTo>
                  <a:pt x="0" y="0"/>
                </a:moveTo>
                <a:lnTo>
                  <a:pt x="6104915" y="0"/>
                </a:lnTo>
              </a:path>
            </a:pathLst>
          </a:custGeom>
          <a:ln w="25895">
            <a:solidFill>
              <a:srgbClr val="364878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725030" y="1523860"/>
            <a:ext cx="6105525" cy="0"/>
          </a:xfrm>
          <a:custGeom>
            <a:avLst/>
            <a:gdLst/>
            <a:ahLst/>
            <a:cxnLst/>
            <a:rect l="l" t="t" r="r" b="b"/>
            <a:pathLst>
              <a:path w="6105525" h="0">
                <a:moveTo>
                  <a:pt x="0" y="0"/>
                </a:moveTo>
                <a:lnTo>
                  <a:pt x="6104915" y="0"/>
                </a:lnTo>
              </a:path>
            </a:pathLst>
          </a:custGeom>
          <a:ln w="25895">
            <a:solidFill>
              <a:srgbClr val="364878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716661" y="2113762"/>
            <a:ext cx="196481" cy="19182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716661" y="4347019"/>
            <a:ext cx="196481" cy="19029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716661" y="6249936"/>
            <a:ext cx="196481" cy="190296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 txBox="1"/>
          <p:nvPr/>
        </p:nvSpPr>
        <p:spPr>
          <a:xfrm>
            <a:off x="800675" y="2071378"/>
            <a:ext cx="6047105" cy="591248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204470">
              <a:lnSpc>
                <a:spcPct val="100000"/>
              </a:lnSpc>
              <a:spcBef>
                <a:spcPts val="95"/>
              </a:spcBef>
            </a:pPr>
            <a:r>
              <a:rPr dirty="0" sz="1500" spc="25" b="1">
                <a:latin typeface="한컴바탕"/>
                <a:cs typeface="한컴바탕"/>
              </a:rPr>
              <a:t>청렴 옴부즈만 운영 내실화</a:t>
            </a:r>
            <a:r>
              <a:rPr dirty="0" sz="1500" spc="405" b="1">
                <a:latin typeface="한컴바탕"/>
                <a:cs typeface="한컴바탕"/>
              </a:rPr>
              <a:t> </a:t>
            </a:r>
            <a:r>
              <a:rPr dirty="0" sz="1500" spc="25" b="1">
                <a:latin typeface="한컴바탕"/>
                <a:cs typeface="한컴바탕"/>
              </a:rPr>
              <a:t>강화</a:t>
            </a:r>
            <a:endParaRPr sz="1500">
              <a:latin typeface="한컴바탕"/>
              <a:cs typeface="한컴바탕"/>
            </a:endParaRPr>
          </a:p>
          <a:p>
            <a:pPr marL="330835" marR="5080" indent="-318135">
              <a:lnSpc>
                <a:spcPct val="166500"/>
              </a:lnSpc>
              <a:buChar char="❍"/>
              <a:tabLst>
                <a:tab pos="330835" algn="l"/>
                <a:tab pos="331470" algn="l"/>
                <a:tab pos="839469" algn="l"/>
                <a:tab pos="2236470" algn="l"/>
                <a:tab pos="2554605" algn="l"/>
                <a:tab pos="4141470" algn="l"/>
                <a:tab pos="4840605" algn="l"/>
              </a:tabLst>
            </a:pPr>
            <a:r>
              <a:rPr dirty="0" sz="1500" spc="-5">
                <a:latin typeface="한컴바탕"/>
                <a:cs typeface="한컴바탕"/>
              </a:rPr>
              <a:t>청렴</a:t>
            </a:r>
            <a:r>
              <a:rPr dirty="0" sz="1500" spc="-5">
                <a:latin typeface="한컴바탕"/>
                <a:cs typeface="한컴바탕"/>
              </a:rPr>
              <a:t>	</a:t>
            </a:r>
            <a:r>
              <a:rPr dirty="0" sz="1500" spc="-5">
                <a:latin typeface="한컴바탕"/>
                <a:cs typeface="한컴바탕"/>
              </a:rPr>
              <a:t>옴부즈만</a:t>
            </a:r>
            <a:r>
              <a:rPr dirty="0" sz="1500" spc="-5">
                <a:latin typeface="한컴바탕"/>
                <a:cs typeface="한컴바탕"/>
              </a:rPr>
              <a:t> </a:t>
            </a:r>
            <a:r>
              <a:rPr dirty="0" sz="1500" spc="-5">
                <a:latin typeface="한컴바탕"/>
                <a:cs typeface="한컴바탕"/>
              </a:rPr>
              <a:t> </a:t>
            </a:r>
            <a:r>
              <a:rPr dirty="0" sz="1500" spc="-5">
                <a:latin typeface="한컴바탕"/>
                <a:cs typeface="한컴바탕"/>
              </a:rPr>
              <a:t>임기</a:t>
            </a:r>
            <a:r>
              <a:rPr dirty="0" sz="1500">
                <a:latin typeface="한컴바탕"/>
                <a:cs typeface="한컴바탕"/>
              </a:rPr>
              <a:t>	</a:t>
            </a:r>
            <a:r>
              <a:rPr dirty="0" sz="1500" spc="-5">
                <a:latin typeface="한컴바탕"/>
                <a:cs typeface="한컴바탕"/>
              </a:rPr>
              <a:t>및</a:t>
            </a:r>
            <a:r>
              <a:rPr dirty="0" sz="1500">
                <a:latin typeface="한컴바탕"/>
                <a:cs typeface="한컴바탕"/>
              </a:rPr>
              <a:t>	</a:t>
            </a:r>
            <a:r>
              <a:rPr dirty="0" sz="1500" spc="-5">
                <a:latin typeface="한컴바탕"/>
                <a:cs typeface="한컴바탕"/>
              </a:rPr>
              <a:t>활동의</a:t>
            </a:r>
            <a:r>
              <a:rPr dirty="0" sz="1500">
                <a:latin typeface="한컴바탕"/>
                <a:cs typeface="한컴바탕"/>
              </a:rPr>
              <a:t> </a:t>
            </a:r>
            <a:r>
              <a:rPr dirty="0" sz="1500" spc="-5">
                <a:latin typeface="한컴바탕"/>
                <a:cs typeface="한컴바탕"/>
              </a:rPr>
              <a:t> </a:t>
            </a:r>
            <a:r>
              <a:rPr dirty="0" sz="1500" spc="-5">
                <a:latin typeface="한컴바탕"/>
                <a:cs typeface="한컴바탕"/>
              </a:rPr>
              <a:t>현실화를</a:t>
            </a:r>
            <a:r>
              <a:rPr dirty="0" sz="1500">
                <a:latin typeface="한컴바탕"/>
                <a:cs typeface="한컴바탕"/>
              </a:rPr>
              <a:t>	</a:t>
            </a:r>
            <a:r>
              <a:rPr dirty="0" sz="1500" spc="-5">
                <a:latin typeface="한컴바탕"/>
                <a:cs typeface="한컴바탕"/>
              </a:rPr>
              <a:t>위하여</a:t>
            </a:r>
            <a:r>
              <a:rPr dirty="0" sz="1500">
                <a:latin typeface="한컴바탕"/>
                <a:cs typeface="한컴바탕"/>
              </a:rPr>
              <a:t>	</a:t>
            </a:r>
            <a:r>
              <a:rPr dirty="0" sz="1500" spc="-15">
                <a:latin typeface="한컴바탕"/>
                <a:cs typeface="한컴바탕"/>
              </a:rPr>
              <a:t>‘</a:t>
            </a:r>
            <a:r>
              <a:rPr dirty="0" sz="1500" spc="-5">
                <a:latin typeface="한컴바탕"/>
                <a:cs typeface="한컴바탕"/>
              </a:rPr>
              <a:t>청렴옴부즈만  </a:t>
            </a:r>
            <a:r>
              <a:rPr dirty="0" sz="1500" spc="-5">
                <a:latin typeface="한컴바탕"/>
                <a:cs typeface="한컴바탕"/>
              </a:rPr>
              <a:t>설치 및 운영 지침’ 일부</a:t>
            </a:r>
            <a:r>
              <a:rPr dirty="0" sz="1500" spc="235">
                <a:latin typeface="한컴바탕"/>
                <a:cs typeface="한컴바탕"/>
              </a:rPr>
              <a:t> </a:t>
            </a:r>
            <a:r>
              <a:rPr dirty="0" sz="1500" spc="-5">
                <a:latin typeface="한컴바탕"/>
                <a:cs typeface="한컴바탕"/>
              </a:rPr>
              <a:t>개정</a:t>
            </a:r>
            <a:endParaRPr sz="1500">
              <a:latin typeface="한컴바탕"/>
              <a:cs typeface="한컴바탕"/>
            </a:endParaRPr>
          </a:p>
          <a:p>
            <a:pPr marL="298450" indent="-285750">
              <a:lnSpc>
                <a:spcPct val="100000"/>
              </a:lnSpc>
              <a:spcBef>
                <a:spcPts val="1200"/>
              </a:spcBef>
              <a:buChar char="❍"/>
              <a:tabLst>
                <a:tab pos="299085" algn="l"/>
              </a:tabLst>
            </a:pPr>
            <a:r>
              <a:rPr dirty="0" sz="1500" spc="-5">
                <a:latin typeface="한컴바탕"/>
                <a:cs typeface="한컴바탕"/>
              </a:rPr>
              <a:t>직무</a:t>
            </a:r>
            <a:r>
              <a:rPr dirty="0" sz="1500" spc="229">
                <a:latin typeface="한컴바탕"/>
                <a:cs typeface="한컴바탕"/>
              </a:rPr>
              <a:t> </a:t>
            </a:r>
            <a:r>
              <a:rPr dirty="0" sz="1500" spc="-5">
                <a:latin typeface="한컴바탕"/>
                <a:cs typeface="한컴바탕"/>
              </a:rPr>
              <a:t>활동범위에</a:t>
            </a:r>
            <a:r>
              <a:rPr dirty="0" sz="1500" spc="229">
                <a:latin typeface="한컴바탕"/>
                <a:cs typeface="한컴바탕"/>
              </a:rPr>
              <a:t> </a:t>
            </a:r>
            <a:r>
              <a:rPr dirty="0" sz="1500" spc="-5">
                <a:latin typeface="한컴바탕"/>
                <a:cs typeface="한컴바탕"/>
              </a:rPr>
              <a:t>따른</a:t>
            </a:r>
            <a:r>
              <a:rPr dirty="0" sz="1500" spc="250">
                <a:latin typeface="한컴바탕"/>
                <a:cs typeface="한컴바탕"/>
              </a:rPr>
              <a:t> </a:t>
            </a:r>
            <a:r>
              <a:rPr dirty="0" sz="1500" spc="-5">
                <a:latin typeface="한컴바탕"/>
                <a:cs typeface="한컴바탕"/>
              </a:rPr>
              <a:t>현장활동</a:t>
            </a:r>
            <a:r>
              <a:rPr dirty="0" sz="1500" spc="229">
                <a:latin typeface="한컴바탕"/>
                <a:cs typeface="한컴바탕"/>
              </a:rPr>
              <a:t> </a:t>
            </a:r>
            <a:r>
              <a:rPr dirty="0" sz="1500" spc="-5">
                <a:latin typeface="한컴바탕"/>
                <a:cs typeface="한컴바탕"/>
              </a:rPr>
              <a:t>참여</a:t>
            </a:r>
            <a:r>
              <a:rPr dirty="0" sz="1500" spc="229">
                <a:latin typeface="한컴바탕"/>
                <a:cs typeface="한컴바탕"/>
              </a:rPr>
              <a:t> </a:t>
            </a:r>
            <a:r>
              <a:rPr dirty="0" sz="1500" spc="-5">
                <a:latin typeface="한컴바탕"/>
                <a:cs typeface="한컴바탕"/>
              </a:rPr>
              <a:t>독려(각</a:t>
            </a:r>
            <a:r>
              <a:rPr dirty="0" sz="1500" spc="229">
                <a:latin typeface="한컴바탕"/>
                <a:cs typeface="한컴바탕"/>
              </a:rPr>
              <a:t> </a:t>
            </a:r>
            <a:r>
              <a:rPr dirty="0" sz="1500" spc="-5">
                <a:latin typeface="한컴바탕"/>
                <a:cs typeface="한컴바탕"/>
              </a:rPr>
              <a:t>부)</a:t>
            </a:r>
            <a:endParaRPr sz="1500">
              <a:latin typeface="한컴바탕"/>
              <a:cs typeface="한컴바탕"/>
            </a:endParaRPr>
          </a:p>
          <a:p>
            <a:pPr marL="328930">
              <a:lnSpc>
                <a:spcPct val="100000"/>
              </a:lnSpc>
              <a:spcBef>
                <a:spcPts val="1225"/>
              </a:spcBef>
            </a:pPr>
            <a:r>
              <a:rPr dirty="0" sz="1300" spc="-114">
                <a:latin typeface="옥션고딕 B"/>
                <a:cs typeface="옥션고딕 B"/>
              </a:rPr>
              <a:t>* </a:t>
            </a:r>
            <a:r>
              <a:rPr dirty="0" sz="1300" spc="35">
                <a:latin typeface="옥션고딕 B"/>
                <a:cs typeface="옥션고딕 B"/>
              </a:rPr>
              <a:t>인사위원회, </a:t>
            </a:r>
            <a:r>
              <a:rPr dirty="0" sz="1300" spc="55">
                <a:latin typeface="옥션고딕 B"/>
                <a:cs typeface="옥션고딕 B"/>
              </a:rPr>
              <a:t>각종 심의위원회 외부위원으로 현장활동</a:t>
            </a:r>
            <a:r>
              <a:rPr dirty="0" sz="1300" spc="-180">
                <a:latin typeface="옥션고딕 B"/>
                <a:cs typeface="옥션고딕 B"/>
              </a:rPr>
              <a:t> </a:t>
            </a:r>
            <a:r>
              <a:rPr dirty="0" sz="1300" spc="55">
                <a:latin typeface="옥션고딕 B"/>
                <a:cs typeface="옥션고딕 B"/>
              </a:rPr>
              <a:t>참여</a:t>
            </a:r>
            <a:endParaRPr sz="1300">
              <a:latin typeface="옥션고딕 B"/>
              <a:cs typeface="옥션고딕 B"/>
            </a:endParaRPr>
          </a:p>
          <a:p>
            <a:pPr>
              <a:lnSpc>
                <a:spcPct val="100000"/>
              </a:lnSpc>
            </a:pPr>
            <a:endParaRPr sz="13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300">
              <a:latin typeface="Times New Roman"/>
              <a:cs typeface="Times New Roman"/>
            </a:endParaRPr>
          </a:p>
          <a:p>
            <a:pPr marL="204470">
              <a:lnSpc>
                <a:spcPct val="100000"/>
              </a:lnSpc>
              <a:spcBef>
                <a:spcPts val="1020"/>
              </a:spcBef>
            </a:pPr>
            <a:r>
              <a:rPr dirty="0" sz="1500" spc="25" b="1">
                <a:latin typeface="한컴바탕"/>
                <a:cs typeface="한컴바탕"/>
              </a:rPr>
              <a:t>기관 청렴도 향상을 위한 모니터링 및 제도개선 과제</a:t>
            </a:r>
            <a:r>
              <a:rPr dirty="0" sz="1500" spc="280" b="1">
                <a:latin typeface="한컴바탕"/>
                <a:cs typeface="한컴바탕"/>
              </a:rPr>
              <a:t> </a:t>
            </a:r>
            <a:r>
              <a:rPr dirty="0" sz="1500" spc="25" b="1">
                <a:latin typeface="한컴바탕"/>
                <a:cs typeface="한컴바탕"/>
              </a:rPr>
              <a:t>발굴</a:t>
            </a:r>
            <a:endParaRPr sz="1500">
              <a:latin typeface="한컴바탕"/>
              <a:cs typeface="한컴바탕"/>
            </a:endParaRPr>
          </a:p>
          <a:p>
            <a:pPr marL="298450" indent="-285750">
              <a:lnSpc>
                <a:spcPct val="100000"/>
              </a:lnSpc>
              <a:spcBef>
                <a:spcPts val="1195"/>
              </a:spcBef>
              <a:buChar char="❍"/>
              <a:tabLst>
                <a:tab pos="299085" algn="l"/>
              </a:tabLst>
            </a:pPr>
            <a:r>
              <a:rPr dirty="0" sz="1500" spc="-5">
                <a:latin typeface="한컴바탕"/>
                <a:cs typeface="한컴바탕"/>
              </a:rPr>
              <a:t>내부청렴도 향상을 위한 조직문화 개선 과제 적극</a:t>
            </a:r>
            <a:r>
              <a:rPr dirty="0" sz="1500" spc="250">
                <a:latin typeface="한컴바탕"/>
                <a:cs typeface="한컴바탕"/>
              </a:rPr>
              <a:t> </a:t>
            </a:r>
            <a:r>
              <a:rPr dirty="0" sz="1500" spc="-5">
                <a:latin typeface="한컴바탕"/>
                <a:cs typeface="한컴바탕"/>
              </a:rPr>
              <a:t>발굴</a:t>
            </a:r>
            <a:endParaRPr sz="1500">
              <a:latin typeface="한컴바탕"/>
              <a:cs typeface="한컴바탕"/>
            </a:endParaRPr>
          </a:p>
          <a:p>
            <a:pPr marL="298450" indent="-285750">
              <a:lnSpc>
                <a:spcPct val="100000"/>
              </a:lnSpc>
              <a:spcBef>
                <a:spcPts val="1195"/>
              </a:spcBef>
              <a:buChar char="❍"/>
              <a:tabLst>
                <a:tab pos="299085" algn="l"/>
              </a:tabLst>
            </a:pPr>
            <a:r>
              <a:rPr dirty="0" sz="1500" spc="-5">
                <a:latin typeface="한컴바탕"/>
                <a:cs typeface="한컴바탕"/>
              </a:rPr>
              <a:t>위법·부당한 업무지시 해소를 위한 개선 노력</a:t>
            </a:r>
            <a:r>
              <a:rPr dirty="0" sz="1500">
                <a:latin typeface="한컴바탕"/>
                <a:cs typeface="한컴바탕"/>
              </a:rPr>
              <a:t> </a:t>
            </a:r>
            <a:r>
              <a:rPr dirty="0" sz="1500" spc="-5">
                <a:latin typeface="한컴바탕"/>
                <a:cs typeface="한컴바탕"/>
              </a:rPr>
              <a:t>유도</a:t>
            </a:r>
            <a:endParaRPr sz="1500">
              <a:latin typeface="한컴바탕"/>
              <a:cs typeface="한컴바탕"/>
            </a:endParaRPr>
          </a:p>
          <a:p>
            <a:pPr marL="298450" indent="-285750">
              <a:lnSpc>
                <a:spcPct val="100000"/>
              </a:lnSpc>
              <a:spcBef>
                <a:spcPts val="1200"/>
              </a:spcBef>
              <a:buChar char="❍"/>
              <a:tabLst>
                <a:tab pos="299085" algn="l"/>
              </a:tabLst>
            </a:pPr>
            <a:r>
              <a:rPr dirty="0" sz="1500" spc="-5">
                <a:latin typeface="한컴바탕"/>
                <a:cs typeface="한컴바탕"/>
              </a:rPr>
              <a:t>외부청렴도 향상을 위한 방안 강구</a:t>
            </a:r>
            <a:endParaRPr sz="1500">
              <a:latin typeface="한컴바탕"/>
              <a:cs typeface="한컴바탕"/>
            </a:endParaRPr>
          </a:p>
          <a:p>
            <a:pPr>
              <a:lnSpc>
                <a:spcPct val="100000"/>
              </a:lnSpc>
              <a:buFont typeface=""/>
              <a:buChar char="❍"/>
            </a:pPr>
            <a:endParaRPr sz="15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0"/>
              </a:spcBef>
              <a:buFont typeface=""/>
              <a:buChar char="❍"/>
            </a:pPr>
            <a:endParaRPr sz="2100">
              <a:latin typeface="Times New Roman"/>
              <a:cs typeface="Times New Roman"/>
            </a:endParaRPr>
          </a:p>
          <a:p>
            <a:pPr marL="204470">
              <a:lnSpc>
                <a:spcPct val="100000"/>
              </a:lnSpc>
            </a:pPr>
            <a:r>
              <a:rPr dirty="0" sz="1500" spc="25" b="1">
                <a:latin typeface="한컴바탕"/>
                <a:cs typeface="한컴바탕"/>
              </a:rPr>
              <a:t>부패방지를 위한 제도개선 및 권익위 권고과제 추진</a:t>
            </a:r>
            <a:r>
              <a:rPr dirty="0" sz="1500" spc="50" b="1">
                <a:latin typeface="한컴바탕"/>
                <a:cs typeface="한컴바탕"/>
              </a:rPr>
              <a:t> </a:t>
            </a:r>
            <a:r>
              <a:rPr dirty="0" sz="1500" spc="25" b="1">
                <a:latin typeface="한컴바탕"/>
                <a:cs typeface="한컴바탕"/>
              </a:rPr>
              <a:t>장려</a:t>
            </a:r>
            <a:endParaRPr sz="1500">
              <a:latin typeface="한컴바탕"/>
              <a:cs typeface="한컴바탕"/>
            </a:endParaRPr>
          </a:p>
          <a:p>
            <a:pPr marL="298450" indent="-285750">
              <a:lnSpc>
                <a:spcPct val="100000"/>
              </a:lnSpc>
              <a:spcBef>
                <a:spcPts val="1200"/>
              </a:spcBef>
              <a:buChar char="❍"/>
              <a:tabLst>
                <a:tab pos="299085" algn="l"/>
              </a:tabLst>
            </a:pPr>
            <a:r>
              <a:rPr dirty="0" sz="1500" spc="-5">
                <a:latin typeface="한컴바탕"/>
                <a:cs typeface="한컴바탕"/>
              </a:rPr>
              <a:t>청탁금지법 시행에 따른 법 이행 여부</a:t>
            </a:r>
            <a:r>
              <a:rPr dirty="0" sz="1500">
                <a:latin typeface="한컴바탕"/>
                <a:cs typeface="한컴바탕"/>
              </a:rPr>
              <a:t> </a:t>
            </a:r>
            <a:r>
              <a:rPr dirty="0" sz="1500" spc="-5">
                <a:latin typeface="한컴바탕"/>
                <a:cs typeface="한컴바탕"/>
              </a:rPr>
              <a:t>점검</a:t>
            </a:r>
            <a:endParaRPr sz="1500">
              <a:latin typeface="한컴바탕"/>
              <a:cs typeface="한컴바탕"/>
            </a:endParaRPr>
          </a:p>
          <a:p>
            <a:pPr marL="298450" indent="-285750">
              <a:lnSpc>
                <a:spcPct val="100000"/>
              </a:lnSpc>
              <a:spcBef>
                <a:spcPts val="1195"/>
              </a:spcBef>
              <a:buChar char="❍"/>
              <a:tabLst>
                <a:tab pos="299085" algn="l"/>
              </a:tabLst>
            </a:pPr>
            <a:r>
              <a:rPr dirty="0" sz="1500" spc="-5">
                <a:latin typeface="한컴바탕"/>
                <a:cs typeface="한컴바탕"/>
              </a:rPr>
              <a:t>부패방지를</a:t>
            </a:r>
            <a:r>
              <a:rPr dirty="0" sz="1500" spc="229">
                <a:latin typeface="한컴바탕"/>
                <a:cs typeface="한컴바탕"/>
              </a:rPr>
              <a:t> </a:t>
            </a:r>
            <a:r>
              <a:rPr dirty="0" sz="1500" spc="-5">
                <a:latin typeface="한컴바탕"/>
                <a:cs typeface="한컴바탕"/>
              </a:rPr>
              <a:t>위해</a:t>
            </a:r>
            <a:r>
              <a:rPr dirty="0" sz="1500" spc="229">
                <a:latin typeface="한컴바탕"/>
                <a:cs typeface="한컴바탕"/>
              </a:rPr>
              <a:t> </a:t>
            </a:r>
            <a:r>
              <a:rPr dirty="0" sz="1500" spc="-5">
                <a:latin typeface="한컴바탕"/>
                <a:cs typeface="한컴바탕"/>
              </a:rPr>
              <a:t>제․개정되는</a:t>
            </a:r>
            <a:r>
              <a:rPr dirty="0" sz="1500" spc="229">
                <a:latin typeface="한컴바탕"/>
                <a:cs typeface="한컴바탕"/>
              </a:rPr>
              <a:t> </a:t>
            </a:r>
            <a:r>
              <a:rPr dirty="0" sz="1500" spc="-5">
                <a:latin typeface="한컴바탕"/>
                <a:cs typeface="한컴바탕"/>
              </a:rPr>
              <a:t>법령</a:t>
            </a:r>
            <a:r>
              <a:rPr dirty="0" sz="1500" spc="250">
                <a:latin typeface="한컴바탕"/>
                <a:cs typeface="한컴바탕"/>
              </a:rPr>
              <a:t> </a:t>
            </a:r>
            <a:r>
              <a:rPr dirty="0" sz="1500" spc="-5">
                <a:latin typeface="한컴바탕"/>
                <a:cs typeface="한컴바탕"/>
              </a:rPr>
              <a:t>검토</a:t>
            </a:r>
            <a:r>
              <a:rPr dirty="0" sz="1500" spc="229">
                <a:latin typeface="한컴바탕"/>
                <a:cs typeface="한컴바탕"/>
              </a:rPr>
              <a:t> </a:t>
            </a:r>
            <a:r>
              <a:rPr dirty="0" sz="1500" spc="-5">
                <a:latin typeface="한컴바탕"/>
                <a:cs typeface="한컴바탕"/>
              </a:rPr>
              <a:t>및</a:t>
            </a:r>
            <a:r>
              <a:rPr dirty="0" sz="1500" spc="229">
                <a:latin typeface="한컴바탕"/>
                <a:cs typeface="한컴바탕"/>
              </a:rPr>
              <a:t> </a:t>
            </a:r>
            <a:r>
              <a:rPr dirty="0" sz="1500" spc="-5">
                <a:latin typeface="한컴바탕"/>
                <a:cs typeface="한컴바탕"/>
              </a:rPr>
              <a:t>의견게진</a:t>
            </a:r>
            <a:endParaRPr sz="1500">
              <a:latin typeface="한컴바탕"/>
              <a:cs typeface="한컴바탕"/>
            </a:endParaRPr>
          </a:p>
          <a:p>
            <a:pPr marL="298450" indent="-285750">
              <a:lnSpc>
                <a:spcPct val="100000"/>
              </a:lnSpc>
              <a:spcBef>
                <a:spcPts val="1195"/>
              </a:spcBef>
              <a:buChar char="❍"/>
              <a:tabLst>
                <a:tab pos="299085" algn="l"/>
              </a:tabLst>
            </a:pPr>
            <a:r>
              <a:rPr dirty="0" sz="1500" spc="-5">
                <a:latin typeface="한컴바탕"/>
                <a:cs typeface="한컴바탕"/>
              </a:rPr>
              <a:t>권익위 권고과제 이행실태 점검 등을 통한 사후관리</a:t>
            </a:r>
            <a:r>
              <a:rPr dirty="0" sz="1500" spc="250">
                <a:latin typeface="한컴바탕"/>
                <a:cs typeface="한컴바탕"/>
              </a:rPr>
              <a:t> </a:t>
            </a:r>
            <a:r>
              <a:rPr dirty="0" sz="1500" spc="-5">
                <a:latin typeface="한컴바탕"/>
                <a:cs typeface="한컴바탕"/>
              </a:rPr>
              <a:t>강화</a:t>
            </a:r>
            <a:endParaRPr sz="1500">
              <a:latin typeface="한컴바탕"/>
              <a:cs typeface="한컴바탕"/>
            </a:endParaRPr>
          </a:p>
          <a:p>
            <a:pPr marL="298450" indent="-285750">
              <a:lnSpc>
                <a:spcPct val="100000"/>
              </a:lnSpc>
              <a:spcBef>
                <a:spcPts val="1200"/>
              </a:spcBef>
              <a:buChar char="❍"/>
              <a:tabLst>
                <a:tab pos="299085" algn="l"/>
              </a:tabLst>
            </a:pPr>
            <a:r>
              <a:rPr dirty="0" sz="1500" spc="-5">
                <a:latin typeface="한컴바탕"/>
                <a:cs typeface="한컴바탕"/>
              </a:rPr>
              <a:t>기관</a:t>
            </a:r>
            <a:r>
              <a:rPr dirty="0" sz="1500" spc="229">
                <a:latin typeface="한컴바탕"/>
                <a:cs typeface="한컴바탕"/>
              </a:rPr>
              <a:t> </a:t>
            </a:r>
            <a:r>
              <a:rPr dirty="0" sz="1500" spc="-5">
                <a:latin typeface="한컴바탕"/>
                <a:cs typeface="한컴바탕"/>
              </a:rPr>
              <a:t>내부감사</a:t>
            </a:r>
            <a:r>
              <a:rPr dirty="0" sz="1500" spc="229">
                <a:latin typeface="한컴바탕"/>
                <a:cs typeface="한컴바탕"/>
              </a:rPr>
              <a:t> </a:t>
            </a:r>
            <a:r>
              <a:rPr dirty="0" sz="1500" spc="-5">
                <a:latin typeface="한컴바탕"/>
                <a:cs typeface="한컴바탕"/>
              </a:rPr>
              <a:t>참여를</a:t>
            </a:r>
            <a:r>
              <a:rPr dirty="0" sz="1500" spc="250">
                <a:latin typeface="한컴바탕"/>
                <a:cs typeface="한컴바탕"/>
              </a:rPr>
              <a:t> </a:t>
            </a:r>
            <a:r>
              <a:rPr dirty="0" sz="1500" spc="-5">
                <a:latin typeface="한컴바탕"/>
                <a:cs typeface="한컴바탕"/>
              </a:rPr>
              <a:t>통한</a:t>
            </a:r>
            <a:r>
              <a:rPr dirty="0" sz="1500" spc="229">
                <a:latin typeface="한컴바탕"/>
                <a:cs typeface="한컴바탕"/>
              </a:rPr>
              <a:t> </a:t>
            </a:r>
            <a:r>
              <a:rPr dirty="0" sz="1500" spc="-5">
                <a:latin typeface="한컴바탕"/>
                <a:cs typeface="한컴바탕"/>
              </a:rPr>
              <a:t>투명하고</a:t>
            </a:r>
            <a:r>
              <a:rPr dirty="0" sz="1500" spc="229">
                <a:latin typeface="한컴바탕"/>
                <a:cs typeface="한컴바탕"/>
              </a:rPr>
              <a:t> </a:t>
            </a:r>
            <a:r>
              <a:rPr dirty="0" sz="1500" spc="-5">
                <a:latin typeface="한컴바탕"/>
                <a:cs typeface="한컴바탕"/>
              </a:rPr>
              <a:t>공정한</a:t>
            </a:r>
            <a:r>
              <a:rPr dirty="0" sz="1500" spc="250">
                <a:latin typeface="한컴바탕"/>
                <a:cs typeface="한컴바탕"/>
              </a:rPr>
              <a:t> </a:t>
            </a:r>
            <a:r>
              <a:rPr dirty="0" sz="1500" spc="-5">
                <a:latin typeface="한컴바탕"/>
                <a:cs typeface="한컴바탕"/>
              </a:rPr>
              <a:t>감사</a:t>
            </a:r>
            <a:r>
              <a:rPr dirty="0" sz="1500" spc="229">
                <a:latin typeface="한컴바탕"/>
                <a:cs typeface="한컴바탕"/>
              </a:rPr>
              <a:t> </a:t>
            </a:r>
            <a:r>
              <a:rPr dirty="0" sz="1500" spc="-5">
                <a:latin typeface="한컴바탕"/>
                <a:cs typeface="한컴바탕"/>
              </a:rPr>
              <a:t>시행</a:t>
            </a:r>
            <a:r>
              <a:rPr dirty="0" sz="1500" spc="229">
                <a:latin typeface="한컴바탕"/>
                <a:cs typeface="한컴바탕"/>
              </a:rPr>
              <a:t> </a:t>
            </a:r>
            <a:r>
              <a:rPr dirty="0" sz="1500" spc="-5">
                <a:latin typeface="한컴바탕"/>
                <a:cs typeface="한컴바탕"/>
              </a:rPr>
              <a:t>유도</a:t>
            </a:r>
            <a:endParaRPr sz="1500">
              <a:latin typeface="한컴바탕"/>
              <a:cs typeface="한컴바탕"/>
            </a:endParaRPr>
          </a:p>
        </p:txBody>
      </p:sp>
      <p:sp>
        <p:nvSpPr>
          <p:cNvPr id="10" name="object 10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1155"/>
              </a:lnSpc>
            </a:pPr>
            <a:r>
              <a:rPr dirty="0" spc="-5"/>
              <a:t>- </a:t>
            </a:r>
            <a:r>
              <a:rPr dirty="0" spc="-5"/>
              <a:t>5</a:t>
            </a:r>
            <a:r>
              <a:rPr dirty="0" spc="-70"/>
              <a:t> </a:t>
            </a:r>
            <a:r>
              <a:rPr dirty="0" spc="-5"/>
              <a:t>-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737222" y="1097597"/>
            <a:ext cx="6079007" cy="42626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/>
          <p:nvPr/>
        </p:nvSpPr>
        <p:spPr>
          <a:xfrm>
            <a:off x="725030" y="1097597"/>
            <a:ext cx="6105525" cy="0"/>
          </a:xfrm>
          <a:custGeom>
            <a:avLst/>
            <a:gdLst/>
            <a:ahLst/>
            <a:cxnLst/>
            <a:rect l="l" t="t" r="r" b="b"/>
            <a:pathLst>
              <a:path w="6105525" h="0">
                <a:moveTo>
                  <a:pt x="0" y="0"/>
                </a:moveTo>
                <a:lnTo>
                  <a:pt x="6104915" y="0"/>
                </a:lnTo>
              </a:path>
            </a:pathLst>
          </a:custGeom>
          <a:ln w="25895">
            <a:solidFill>
              <a:srgbClr val="787878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725030" y="1523860"/>
            <a:ext cx="6105525" cy="0"/>
          </a:xfrm>
          <a:custGeom>
            <a:avLst/>
            <a:gdLst/>
            <a:ahLst/>
            <a:cxnLst/>
            <a:rect l="l" t="t" r="r" b="b"/>
            <a:pathLst>
              <a:path w="6105525" h="0">
                <a:moveTo>
                  <a:pt x="0" y="0"/>
                </a:moveTo>
                <a:lnTo>
                  <a:pt x="6104915" y="0"/>
                </a:lnTo>
              </a:path>
            </a:pathLst>
          </a:custGeom>
          <a:ln w="25895">
            <a:solidFill>
              <a:srgbClr val="787878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716661" y="2037638"/>
            <a:ext cx="196481" cy="19182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 txBox="1"/>
          <p:nvPr/>
        </p:nvSpPr>
        <p:spPr>
          <a:xfrm>
            <a:off x="837231" y="1151886"/>
            <a:ext cx="4639310" cy="109728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800" spc="-5">
                <a:latin typeface="HY헤드라인M"/>
                <a:cs typeface="HY헤드라인M"/>
              </a:rPr>
              <a:t>[참고</a:t>
            </a:r>
            <a:r>
              <a:rPr dirty="0" sz="1800" spc="290">
                <a:latin typeface="HY헤드라인M"/>
                <a:cs typeface="HY헤드라인M"/>
              </a:rPr>
              <a:t> </a:t>
            </a:r>
            <a:r>
              <a:rPr dirty="0" sz="1800" spc="-5">
                <a:latin typeface="HY헤드라인M"/>
                <a:cs typeface="HY헤드라인M"/>
              </a:rPr>
              <a:t>1]</a:t>
            </a:r>
            <a:r>
              <a:rPr dirty="0" sz="1800" spc="290">
                <a:latin typeface="HY헤드라인M"/>
                <a:cs typeface="HY헤드라인M"/>
              </a:rPr>
              <a:t> </a:t>
            </a:r>
            <a:r>
              <a:rPr dirty="0" sz="1800" spc="-10">
                <a:latin typeface="Book Antiqua"/>
                <a:cs typeface="Book Antiqua"/>
              </a:rPr>
              <a:t>’</a:t>
            </a:r>
            <a:r>
              <a:rPr dirty="0" sz="1800" spc="-10">
                <a:latin typeface="HY헤드라인M"/>
                <a:cs typeface="HY헤드라인M"/>
              </a:rPr>
              <a:t>16년</a:t>
            </a:r>
            <a:r>
              <a:rPr dirty="0" sz="1800" spc="290">
                <a:latin typeface="HY헤드라인M"/>
                <a:cs typeface="HY헤드라인M"/>
              </a:rPr>
              <a:t> </a:t>
            </a:r>
            <a:r>
              <a:rPr dirty="0" sz="1800" spc="-5">
                <a:latin typeface="HY헤드라인M"/>
                <a:cs typeface="HY헤드라인M"/>
              </a:rPr>
              <a:t>정례회의</a:t>
            </a:r>
            <a:r>
              <a:rPr dirty="0" sz="1800" spc="290">
                <a:latin typeface="HY헤드라인M"/>
                <a:cs typeface="HY헤드라인M"/>
              </a:rPr>
              <a:t> </a:t>
            </a:r>
            <a:r>
              <a:rPr dirty="0" sz="1800" spc="-5">
                <a:latin typeface="HY헤드라인M"/>
                <a:cs typeface="HY헤드라인M"/>
              </a:rPr>
              <a:t>및</a:t>
            </a:r>
            <a:r>
              <a:rPr dirty="0" sz="1800" spc="290">
                <a:latin typeface="HY헤드라인M"/>
                <a:cs typeface="HY헤드라인M"/>
              </a:rPr>
              <a:t> </a:t>
            </a:r>
            <a:r>
              <a:rPr dirty="0" sz="1800" spc="-5">
                <a:latin typeface="HY헤드라인M"/>
                <a:cs typeface="HY헤드라인M"/>
              </a:rPr>
              <a:t>감사</a:t>
            </a:r>
            <a:r>
              <a:rPr dirty="0" sz="1800" spc="290">
                <a:latin typeface="HY헤드라인M"/>
                <a:cs typeface="HY헤드라인M"/>
              </a:rPr>
              <a:t> </a:t>
            </a:r>
            <a:r>
              <a:rPr dirty="0" sz="1800" spc="-5">
                <a:latin typeface="HY헤드라인M"/>
                <a:cs typeface="HY헤드라인M"/>
              </a:rPr>
              <a:t>참여</a:t>
            </a:r>
            <a:r>
              <a:rPr dirty="0" sz="1800" spc="290">
                <a:latin typeface="HY헤드라인M"/>
                <a:cs typeface="HY헤드라인M"/>
              </a:rPr>
              <a:t> </a:t>
            </a:r>
            <a:r>
              <a:rPr dirty="0" sz="1800" spc="-5">
                <a:latin typeface="HY헤드라인M"/>
                <a:cs typeface="HY헤드라인M"/>
              </a:rPr>
              <a:t>실적</a:t>
            </a:r>
            <a:endParaRPr sz="1800">
              <a:latin typeface="HY헤드라인M"/>
              <a:cs typeface="HY헤드라인M"/>
            </a:endParaRPr>
          </a:p>
          <a:p>
            <a:pPr>
              <a:lnSpc>
                <a:spcPct val="100000"/>
              </a:lnSpc>
            </a:pPr>
            <a:endParaRPr sz="19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1950">
              <a:latin typeface="Times New Roman"/>
              <a:cs typeface="Times New Roman"/>
            </a:endParaRPr>
          </a:p>
          <a:p>
            <a:pPr marL="161925">
              <a:lnSpc>
                <a:spcPct val="100000"/>
              </a:lnSpc>
            </a:pPr>
            <a:r>
              <a:rPr dirty="0" sz="1500" spc="125">
                <a:latin typeface="옥션고딕 B"/>
                <a:cs typeface="옥션고딕 B"/>
              </a:rPr>
              <a:t>정례회의 </a:t>
            </a:r>
            <a:r>
              <a:rPr dirty="0" sz="1500" spc="30">
                <a:latin typeface="Book Antiqua"/>
                <a:cs typeface="Book Antiqua"/>
              </a:rPr>
              <a:t>(</a:t>
            </a:r>
            <a:r>
              <a:rPr dirty="0" sz="1500" spc="30">
                <a:latin typeface="옥션고딕 B"/>
                <a:cs typeface="옥션고딕 B"/>
              </a:rPr>
              <a:t>총 </a:t>
            </a:r>
            <a:r>
              <a:rPr dirty="0" sz="1500" spc="35">
                <a:latin typeface="Book Antiqua"/>
                <a:cs typeface="Book Antiqua"/>
              </a:rPr>
              <a:t>4</a:t>
            </a:r>
            <a:r>
              <a:rPr dirty="0" sz="1500" spc="35">
                <a:latin typeface="옥션고딕 B"/>
                <a:cs typeface="옥션고딕 B"/>
              </a:rPr>
              <a:t>차</a:t>
            </a:r>
            <a:r>
              <a:rPr dirty="0" sz="1500" spc="35">
                <a:latin typeface="Book Antiqua"/>
                <a:cs typeface="Book Antiqua"/>
              </a:rPr>
              <a:t>)</a:t>
            </a:r>
            <a:endParaRPr sz="1500">
              <a:latin typeface="Book Antiqua"/>
              <a:cs typeface="Book Antiqua"/>
            </a:endParaRPr>
          </a:p>
        </p:txBody>
      </p:sp>
      <p:graphicFrame>
        <p:nvGraphicFramePr>
          <p:cNvPr id="7" name="object 7"/>
          <p:cNvGraphicFramePr>
            <a:graphicFrameLocks noGrp="1"/>
          </p:cNvGraphicFramePr>
          <p:nvPr/>
        </p:nvGraphicFramePr>
        <p:xfrm>
          <a:off x="737222" y="2384723"/>
          <a:ext cx="6080760" cy="437578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60705"/>
                <a:gridCol w="705484"/>
                <a:gridCol w="4179570"/>
                <a:gridCol w="635000"/>
              </a:tblGrid>
              <a:tr h="234950">
                <a:tc>
                  <a:txBody>
                    <a:bodyPr/>
                    <a:lstStyle/>
                    <a:p>
                      <a:pPr marL="115570">
                        <a:lnSpc>
                          <a:spcPct val="100000"/>
                        </a:lnSpc>
                        <a:spcBef>
                          <a:spcPts val="75"/>
                        </a:spcBef>
                      </a:pPr>
                      <a:r>
                        <a:rPr dirty="0" sz="1300" spc="10" b="1">
                          <a:latin typeface="한컴바탕"/>
                          <a:cs typeface="한컴바탕"/>
                        </a:rPr>
                        <a:t>차수</a:t>
                      </a:r>
                      <a:endParaRPr sz="1300">
                        <a:latin typeface="한컴바탕"/>
                        <a:cs typeface="한컴바탕"/>
                      </a:endParaRPr>
                    </a:p>
                  </a:txBody>
                  <a:tcPr marL="0" marR="0" marB="0" marT="9525">
                    <a:lnR w="6350">
                      <a:solidFill>
                        <a:srgbClr val="4A72E3"/>
                      </a:solidFill>
                      <a:prstDash val="solid"/>
                    </a:lnR>
                    <a:lnT w="28575">
                      <a:solidFill>
                        <a:srgbClr val="4A72E3"/>
                      </a:solidFill>
                      <a:prstDash val="solid"/>
                    </a:lnT>
                    <a:lnB w="6350">
                      <a:solidFill>
                        <a:srgbClr val="4A72E3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>
                  <a:txBody>
                    <a:bodyPr/>
                    <a:lstStyle/>
                    <a:p>
                      <a:pPr algn="ctr" marL="635">
                        <a:lnSpc>
                          <a:spcPct val="100000"/>
                        </a:lnSpc>
                        <a:spcBef>
                          <a:spcPts val="75"/>
                        </a:spcBef>
                      </a:pPr>
                      <a:r>
                        <a:rPr dirty="0" sz="1300" spc="10" b="1">
                          <a:latin typeface="한컴바탕"/>
                          <a:cs typeface="한컴바탕"/>
                        </a:rPr>
                        <a:t>날짜</a:t>
                      </a:r>
                      <a:endParaRPr sz="1300">
                        <a:latin typeface="한컴바탕"/>
                        <a:cs typeface="한컴바탕"/>
                      </a:endParaRPr>
                    </a:p>
                  </a:txBody>
                  <a:tcPr marL="0" marR="0" marB="0" marT="9525">
                    <a:lnL w="6350">
                      <a:solidFill>
                        <a:srgbClr val="4A72E3"/>
                      </a:solidFill>
                      <a:prstDash val="solid"/>
                    </a:lnL>
                    <a:lnR w="6350">
                      <a:solidFill>
                        <a:srgbClr val="4A72E3"/>
                      </a:solidFill>
                      <a:prstDash val="solid"/>
                    </a:lnR>
                    <a:lnT w="28575">
                      <a:solidFill>
                        <a:srgbClr val="4A72E3"/>
                      </a:solidFill>
                      <a:prstDash val="solid"/>
                    </a:lnT>
                    <a:lnB w="6350">
                      <a:solidFill>
                        <a:srgbClr val="4A72E3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75"/>
                        </a:spcBef>
                      </a:pPr>
                      <a:r>
                        <a:rPr dirty="0" sz="1300" spc="15" b="1">
                          <a:latin typeface="한컴바탕"/>
                          <a:cs typeface="한컴바탕"/>
                        </a:rPr>
                        <a:t>회의</a:t>
                      </a:r>
                      <a:r>
                        <a:rPr dirty="0" sz="1300" spc="210" b="1">
                          <a:latin typeface="한컴바탕"/>
                          <a:cs typeface="한컴바탕"/>
                        </a:rPr>
                        <a:t> </a:t>
                      </a:r>
                      <a:r>
                        <a:rPr dirty="0" sz="1300" spc="10" b="1">
                          <a:latin typeface="한컴바탕"/>
                          <a:cs typeface="한컴바탕"/>
                        </a:rPr>
                        <a:t>안건</a:t>
                      </a:r>
                      <a:endParaRPr sz="1300">
                        <a:latin typeface="한컴바탕"/>
                        <a:cs typeface="한컴바탕"/>
                      </a:endParaRPr>
                    </a:p>
                  </a:txBody>
                  <a:tcPr marL="0" marR="0" marB="0" marT="9525">
                    <a:lnL w="6350">
                      <a:solidFill>
                        <a:srgbClr val="4A72E3"/>
                      </a:solidFill>
                      <a:prstDash val="solid"/>
                    </a:lnL>
                    <a:lnR w="6350">
                      <a:solidFill>
                        <a:srgbClr val="4A72E3"/>
                      </a:solidFill>
                      <a:prstDash val="solid"/>
                    </a:lnR>
                    <a:lnT w="28575">
                      <a:solidFill>
                        <a:srgbClr val="4A72E3"/>
                      </a:solidFill>
                      <a:prstDash val="solid"/>
                    </a:lnT>
                    <a:lnB w="6350">
                      <a:solidFill>
                        <a:srgbClr val="4A72E3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>
                  <a:txBody>
                    <a:bodyPr/>
                    <a:lstStyle/>
                    <a:p>
                      <a:pPr marL="151765">
                        <a:lnSpc>
                          <a:spcPct val="100000"/>
                        </a:lnSpc>
                        <a:spcBef>
                          <a:spcPts val="75"/>
                        </a:spcBef>
                      </a:pPr>
                      <a:r>
                        <a:rPr dirty="0" sz="1300" spc="10" b="1">
                          <a:latin typeface="한컴바탕"/>
                          <a:cs typeface="한컴바탕"/>
                        </a:rPr>
                        <a:t>비고</a:t>
                      </a:r>
                      <a:endParaRPr sz="1300">
                        <a:latin typeface="한컴바탕"/>
                        <a:cs typeface="한컴바탕"/>
                      </a:endParaRPr>
                    </a:p>
                  </a:txBody>
                  <a:tcPr marL="0" marR="0" marB="0" marT="9525">
                    <a:lnL w="6350">
                      <a:solidFill>
                        <a:srgbClr val="4A72E3"/>
                      </a:solidFill>
                      <a:prstDash val="solid"/>
                    </a:lnL>
                    <a:lnT w="28575">
                      <a:solidFill>
                        <a:srgbClr val="4A72E3"/>
                      </a:solidFill>
                      <a:prstDash val="solid"/>
                    </a:lnT>
                    <a:lnB w="6350">
                      <a:solidFill>
                        <a:srgbClr val="4A72E3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</a:tr>
              <a:tr h="129286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marL="149225">
                        <a:lnSpc>
                          <a:spcPct val="100000"/>
                        </a:lnSpc>
                      </a:pPr>
                      <a:r>
                        <a:rPr dirty="0" sz="1300" spc="-5">
                          <a:latin typeface="한컴바탕"/>
                          <a:cs typeface="한컴바탕"/>
                        </a:rPr>
                        <a:t>1차</a:t>
                      </a:r>
                      <a:endParaRPr sz="1300">
                        <a:latin typeface="한컴바탕"/>
                        <a:cs typeface="한컴바탕"/>
                      </a:endParaRPr>
                    </a:p>
                  </a:txBody>
                  <a:tcPr marL="0" marR="0" marB="0" marT="0">
                    <a:lnR w="6350">
                      <a:solidFill>
                        <a:srgbClr val="4A72E3"/>
                      </a:solidFill>
                      <a:prstDash val="solid"/>
                    </a:lnR>
                    <a:lnT w="6350">
                      <a:solidFill>
                        <a:srgbClr val="4A72E3"/>
                      </a:solidFill>
                      <a:prstDash val="solid"/>
                    </a:lnT>
                    <a:lnB w="6350">
                      <a:solidFill>
                        <a:srgbClr val="4A72E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algn="ctr" marL="635">
                        <a:lnSpc>
                          <a:spcPct val="100000"/>
                        </a:lnSpc>
                      </a:pPr>
                      <a:r>
                        <a:rPr dirty="0" sz="1300" spc="-5">
                          <a:latin typeface="한컴바탕"/>
                          <a:cs typeface="한컴바탕"/>
                        </a:rPr>
                        <a:t>3.16</a:t>
                      </a:r>
                      <a:endParaRPr sz="1300">
                        <a:latin typeface="한컴바탕"/>
                        <a:cs typeface="한컴바탕"/>
                      </a:endParaRPr>
                    </a:p>
                  </a:txBody>
                  <a:tcPr marL="0" marR="0" marB="0" marT="0">
                    <a:lnL w="6350">
                      <a:solidFill>
                        <a:srgbClr val="4A72E3"/>
                      </a:solidFill>
                      <a:prstDash val="solid"/>
                    </a:lnL>
                    <a:lnR w="6350">
                      <a:solidFill>
                        <a:srgbClr val="4A72E3"/>
                      </a:solidFill>
                      <a:prstDash val="solid"/>
                    </a:lnR>
                    <a:lnT w="6350">
                      <a:solidFill>
                        <a:srgbClr val="4A72E3"/>
                      </a:solidFill>
                      <a:prstDash val="solid"/>
                    </a:lnT>
                    <a:lnB w="6350">
                      <a:solidFill>
                        <a:srgbClr val="4A72E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93700" indent="-247015">
                        <a:lnSpc>
                          <a:spcPct val="100000"/>
                        </a:lnSpc>
                        <a:spcBef>
                          <a:spcPts val="95"/>
                        </a:spcBef>
                        <a:buChar char="❍"/>
                        <a:tabLst>
                          <a:tab pos="394335" algn="l"/>
                        </a:tabLst>
                      </a:pPr>
                      <a:r>
                        <a:rPr dirty="0" sz="1300" spc="-5">
                          <a:latin typeface="한컴바탕"/>
                          <a:cs typeface="한컴바탕"/>
                        </a:rPr>
                        <a:t>전차 청렴옴부즈만</a:t>
                      </a:r>
                      <a:r>
                        <a:rPr dirty="0" sz="1300" spc="-10">
                          <a:latin typeface="한컴바탕"/>
                          <a:cs typeface="한컴바탕"/>
                        </a:rPr>
                        <a:t> </a:t>
                      </a:r>
                      <a:r>
                        <a:rPr dirty="0" sz="1300" spc="-5">
                          <a:latin typeface="한컴바탕"/>
                          <a:cs typeface="한컴바탕"/>
                        </a:rPr>
                        <a:t>회의결과</a:t>
                      </a:r>
                      <a:endParaRPr sz="1300">
                        <a:latin typeface="한컴바탕"/>
                        <a:cs typeface="한컴바탕"/>
                      </a:endParaRPr>
                    </a:p>
                    <a:p>
                      <a:pPr marL="393700" indent="-247015">
                        <a:lnSpc>
                          <a:spcPct val="100000"/>
                        </a:lnSpc>
                        <a:spcBef>
                          <a:spcPts val="515"/>
                        </a:spcBef>
                        <a:buChar char="❍"/>
                        <a:tabLst>
                          <a:tab pos="394335" algn="l"/>
                        </a:tabLst>
                      </a:pPr>
                      <a:r>
                        <a:rPr dirty="0" sz="1300" spc="-5">
                          <a:latin typeface="한컴바탕"/>
                          <a:cs typeface="한컴바탕"/>
                        </a:rPr>
                        <a:t>’16년 부패방지 시책평가</a:t>
                      </a:r>
                      <a:r>
                        <a:rPr dirty="0" sz="1300" spc="-215">
                          <a:latin typeface="한컴바탕"/>
                          <a:cs typeface="한컴바탕"/>
                        </a:rPr>
                        <a:t> </a:t>
                      </a:r>
                      <a:r>
                        <a:rPr dirty="0" sz="1300" spc="-5">
                          <a:latin typeface="한컴바탕"/>
                          <a:cs typeface="한컴바탕"/>
                        </a:rPr>
                        <a:t>결과</a:t>
                      </a:r>
                      <a:endParaRPr sz="1300">
                        <a:latin typeface="한컴바탕"/>
                        <a:cs typeface="한컴바탕"/>
                      </a:endParaRPr>
                    </a:p>
                    <a:p>
                      <a:pPr marL="393700" indent="-247015">
                        <a:lnSpc>
                          <a:spcPct val="100000"/>
                        </a:lnSpc>
                        <a:spcBef>
                          <a:spcPts val="509"/>
                        </a:spcBef>
                        <a:buChar char="❍"/>
                        <a:tabLst>
                          <a:tab pos="394335" algn="l"/>
                        </a:tabLst>
                      </a:pPr>
                      <a:r>
                        <a:rPr dirty="0" sz="1300" spc="-5">
                          <a:latin typeface="한컴바탕"/>
                          <a:cs typeface="한컴바탕"/>
                        </a:rPr>
                        <a:t>’16년 권익위 반부패‧청렴 정책</a:t>
                      </a:r>
                      <a:r>
                        <a:rPr dirty="0" sz="1300" spc="405">
                          <a:latin typeface="한컴바탕"/>
                          <a:cs typeface="한컴바탕"/>
                        </a:rPr>
                        <a:t> </a:t>
                      </a:r>
                      <a:r>
                        <a:rPr dirty="0" sz="1300" spc="-5">
                          <a:latin typeface="한컴바탕"/>
                          <a:cs typeface="한컴바탕"/>
                        </a:rPr>
                        <a:t>기본방향</a:t>
                      </a:r>
                      <a:endParaRPr sz="1300">
                        <a:latin typeface="한컴바탕"/>
                        <a:cs typeface="한컴바탕"/>
                      </a:endParaRPr>
                    </a:p>
                    <a:p>
                      <a:pPr marL="393700" indent="-247015">
                        <a:lnSpc>
                          <a:spcPct val="100000"/>
                        </a:lnSpc>
                        <a:spcBef>
                          <a:spcPts val="530"/>
                        </a:spcBef>
                        <a:buChar char="❍"/>
                        <a:tabLst>
                          <a:tab pos="394335" algn="l"/>
                        </a:tabLst>
                      </a:pPr>
                      <a:r>
                        <a:rPr dirty="0" sz="1300" spc="-5">
                          <a:latin typeface="한컴바탕"/>
                          <a:cs typeface="한컴바탕"/>
                        </a:rPr>
                        <a:t>’15년 청렴옴부즈만 활동</a:t>
                      </a:r>
                      <a:r>
                        <a:rPr dirty="0" sz="1300" spc="-215">
                          <a:latin typeface="한컴바탕"/>
                          <a:cs typeface="한컴바탕"/>
                        </a:rPr>
                        <a:t> </a:t>
                      </a:r>
                      <a:r>
                        <a:rPr dirty="0" sz="1300" spc="-5">
                          <a:latin typeface="한컴바탕"/>
                          <a:cs typeface="한컴바탕"/>
                        </a:rPr>
                        <a:t>실적</a:t>
                      </a:r>
                      <a:endParaRPr sz="1300">
                        <a:latin typeface="한컴바탕"/>
                        <a:cs typeface="한컴바탕"/>
                      </a:endParaRPr>
                    </a:p>
                    <a:p>
                      <a:pPr marL="312420" indent="-165735">
                        <a:lnSpc>
                          <a:spcPct val="100000"/>
                        </a:lnSpc>
                        <a:spcBef>
                          <a:spcPts val="509"/>
                        </a:spcBef>
                        <a:buChar char="❍"/>
                        <a:tabLst>
                          <a:tab pos="313055" algn="l"/>
                        </a:tabLst>
                      </a:pPr>
                      <a:r>
                        <a:rPr dirty="0" sz="1300">
                          <a:latin typeface="한컴바탕"/>
                          <a:cs typeface="한컴바탕"/>
                        </a:rPr>
                        <a:t>「</a:t>
                      </a:r>
                      <a:r>
                        <a:rPr dirty="0" sz="1300" spc="-5">
                          <a:latin typeface="한컴바탕"/>
                          <a:cs typeface="한컴바탕"/>
                        </a:rPr>
                        <a:t>임직원</a:t>
                      </a:r>
                      <a:r>
                        <a:rPr dirty="0" sz="1300" spc="210">
                          <a:latin typeface="한컴바탕"/>
                          <a:cs typeface="한컴바탕"/>
                        </a:rPr>
                        <a:t> </a:t>
                      </a:r>
                      <a:r>
                        <a:rPr dirty="0" sz="1300" spc="-5">
                          <a:latin typeface="한컴바탕"/>
                          <a:cs typeface="한컴바탕"/>
                        </a:rPr>
                        <a:t>행동강령」일부</a:t>
                      </a:r>
                      <a:r>
                        <a:rPr dirty="0" sz="1300" spc="200">
                          <a:latin typeface="한컴바탕"/>
                          <a:cs typeface="한컴바탕"/>
                        </a:rPr>
                        <a:t> </a:t>
                      </a:r>
                      <a:r>
                        <a:rPr dirty="0" sz="1300" spc="-5">
                          <a:latin typeface="한컴바탕"/>
                          <a:cs typeface="한컴바탕"/>
                        </a:rPr>
                        <a:t>개정(안)</a:t>
                      </a:r>
                      <a:r>
                        <a:rPr dirty="0" sz="1300" spc="210">
                          <a:latin typeface="한컴바탕"/>
                          <a:cs typeface="한컴바탕"/>
                        </a:rPr>
                        <a:t> </a:t>
                      </a:r>
                      <a:r>
                        <a:rPr dirty="0" sz="1300" spc="-5">
                          <a:latin typeface="한컴바탕"/>
                          <a:cs typeface="한컴바탕"/>
                        </a:rPr>
                        <a:t>의견수렴</a:t>
                      </a:r>
                      <a:endParaRPr sz="1300">
                        <a:latin typeface="한컴바탕"/>
                        <a:cs typeface="한컴바탕"/>
                      </a:endParaRPr>
                    </a:p>
                  </a:txBody>
                  <a:tcPr marL="0" marR="0" marB="0" marT="12065">
                    <a:lnL w="6350">
                      <a:solidFill>
                        <a:srgbClr val="4A72E3"/>
                      </a:solidFill>
                      <a:prstDash val="solid"/>
                    </a:lnL>
                    <a:lnR w="6350">
                      <a:solidFill>
                        <a:srgbClr val="4A72E3"/>
                      </a:solidFill>
                      <a:prstDash val="solid"/>
                    </a:lnR>
                    <a:lnT w="6350">
                      <a:solidFill>
                        <a:srgbClr val="4A72E3"/>
                      </a:solidFill>
                      <a:prstDash val="solid"/>
                    </a:lnT>
                    <a:lnB w="6350">
                      <a:solidFill>
                        <a:srgbClr val="4A72E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4A72E3"/>
                      </a:solidFill>
                      <a:prstDash val="solid"/>
                    </a:lnL>
                    <a:lnT w="6350">
                      <a:solidFill>
                        <a:srgbClr val="4A72E3"/>
                      </a:solidFill>
                      <a:prstDash val="solid"/>
                    </a:lnT>
                    <a:lnB w="6350">
                      <a:solidFill>
                        <a:srgbClr val="4A72E3"/>
                      </a:solidFill>
                      <a:prstDash val="solid"/>
                    </a:lnB>
                  </a:tcPr>
                </a:tc>
              </a:tr>
              <a:tr h="102743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450">
                        <a:latin typeface="Times New Roman"/>
                        <a:cs typeface="Times New Roman"/>
                      </a:endParaRPr>
                    </a:p>
                    <a:p>
                      <a:pPr marL="149225">
                        <a:lnSpc>
                          <a:spcPct val="100000"/>
                        </a:lnSpc>
                      </a:pPr>
                      <a:r>
                        <a:rPr dirty="0" sz="1300" spc="-5">
                          <a:latin typeface="한컴바탕"/>
                          <a:cs typeface="한컴바탕"/>
                        </a:rPr>
                        <a:t>2차</a:t>
                      </a:r>
                      <a:endParaRPr sz="1300">
                        <a:latin typeface="한컴바탕"/>
                        <a:cs typeface="한컴바탕"/>
                      </a:endParaRPr>
                    </a:p>
                  </a:txBody>
                  <a:tcPr marL="0" marR="0" marB="0" marT="0">
                    <a:lnR w="6350">
                      <a:solidFill>
                        <a:srgbClr val="4A72E3"/>
                      </a:solidFill>
                      <a:prstDash val="solid"/>
                    </a:lnR>
                    <a:lnT w="6350">
                      <a:solidFill>
                        <a:srgbClr val="4A72E3"/>
                      </a:solidFill>
                      <a:prstDash val="solid"/>
                    </a:lnT>
                    <a:lnB w="6350">
                      <a:solidFill>
                        <a:srgbClr val="4A72E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450">
                        <a:latin typeface="Times New Roman"/>
                        <a:cs typeface="Times New Roman"/>
                      </a:endParaRPr>
                    </a:p>
                    <a:p>
                      <a:pPr algn="ctr" marL="635">
                        <a:lnSpc>
                          <a:spcPct val="100000"/>
                        </a:lnSpc>
                      </a:pPr>
                      <a:r>
                        <a:rPr dirty="0" sz="1300" spc="-5">
                          <a:latin typeface="한컴바탕"/>
                          <a:cs typeface="한컴바탕"/>
                        </a:rPr>
                        <a:t>6.28</a:t>
                      </a:r>
                      <a:endParaRPr sz="1300">
                        <a:latin typeface="한컴바탕"/>
                        <a:cs typeface="한컴바탕"/>
                      </a:endParaRPr>
                    </a:p>
                  </a:txBody>
                  <a:tcPr marL="0" marR="0" marB="0" marT="0">
                    <a:lnL w="6350">
                      <a:solidFill>
                        <a:srgbClr val="4A72E3"/>
                      </a:solidFill>
                      <a:prstDash val="solid"/>
                    </a:lnL>
                    <a:lnR w="6350">
                      <a:solidFill>
                        <a:srgbClr val="4A72E3"/>
                      </a:solidFill>
                      <a:prstDash val="solid"/>
                    </a:lnR>
                    <a:lnT w="6350">
                      <a:solidFill>
                        <a:srgbClr val="4A72E3"/>
                      </a:solidFill>
                      <a:prstDash val="solid"/>
                    </a:lnT>
                    <a:lnB w="6350">
                      <a:solidFill>
                        <a:srgbClr val="4A72E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93700" indent="-247015">
                        <a:lnSpc>
                          <a:spcPct val="100000"/>
                        </a:lnSpc>
                        <a:spcBef>
                          <a:spcPts val="75"/>
                        </a:spcBef>
                        <a:buChar char="❍"/>
                        <a:tabLst>
                          <a:tab pos="394335" algn="l"/>
                        </a:tabLst>
                      </a:pPr>
                      <a:r>
                        <a:rPr dirty="0" sz="1300" spc="-5">
                          <a:latin typeface="한컴바탕"/>
                          <a:cs typeface="한컴바탕"/>
                        </a:rPr>
                        <a:t>전차(</a:t>
                      </a:r>
                      <a:r>
                        <a:rPr dirty="0" sz="1300">
                          <a:latin typeface="한컴바탕"/>
                          <a:cs typeface="한컴바탕"/>
                        </a:rPr>
                        <a:t>前</a:t>
                      </a:r>
                      <a:r>
                        <a:rPr dirty="0" sz="1300" spc="-5">
                          <a:latin typeface="한컴바탕"/>
                          <a:cs typeface="한컴바탕"/>
                        </a:rPr>
                        <a:t>次)</a:t>
                      </a:r>
                      <a:r>
                        <a:rPr dirty="0" sz="1300" spc="200">
                          <a:latin typeface="한컴바탕"/>
                          <a:cs typeface="한컴바탕"/>
                        </a:rPr>
                        <a:t> </a:t>
                      </a:r>
                      <a:r>
                        <a:rPr dirty="0" sz="1300" spc="-5">
                          <a:latin typeface="한컴바탕"/>
                          <a:cs typeface="한컴바탕"/>
                        </a:rPr>
                        <a:t>청렴옴부즈만</a:t>
                      </a:r>
                      <a:r>
                        <a:rPr dirty="0" sz="1300" spc="200">
                          <a:latin typeface="한컴바탕"/>
                          <a:cs typeface="한컴바탕"/>
                        </a:rPr>
                        <a:t> </a:t>
                      </a:r>
                      <a:r>
                        <a:rPr dirty="0" sz="1300" spc="-5">
                          <a:latin typeface="한컴바탕"/>
                          <a:cs typeface="한컴바탕"/>
                        </a:rPr>
                        <a:t>회의결과</a:t>
                      </a:r>
                      <a:endParaRPr sz="1300">
                        <a:latin typeface="한컴바탕"/>
                        <a:cs typeface="한컴바탕"/>
                      </a:endParaRPr>
                    </a:p>
                    <a:p>
                      <a:pPr marL="393700" indent="-247015">
                        <a:lnSpc>
                          <a:spcPct val="100000"/>
                        </a:lnSpc>
                        <a:spcBef>
                          <a:spcPts val="530"/>
                        </a:spcBef>
                        <a:buChar char="❍"/>
                        <a:tabLst>
                          <a:tab pos="394335" algn="l"/>
                        </a:tabLst>
                      </a:pPr>
                      <a:r>
                        <a:rPr dirty="0" sz="1300" spc="-5">
                          <a:latin typeface="한컴바탕"/>
                          <a:cs typeface="한컴바탕"/>
                        </a:rPr>
                        <a:t>’16년 부패방지</a:t>
                      </a:r>
                      <a:r>
                        <a:rPr dirty="0" sz="1300" spc="-10">
                          <a:latin typeface="한컴바탕"/>
                          <a:cs typeface="한컴바탕"/>
                        </a:rPr>
                        <a:t> </a:t>
                      </a:r>
                      <a:r>
                        <a:rPr dirty="0" sz="1300" spc="-5">
                          <a:latin typeface="한컴바탕"/>
                          <a:cs typeface="한컴바탕"/>
                        </a:rPr>
                        <a:t>추진계획</a:t>
                      </a:r>
                      <a:endParaRPr sz="1300">
                        <a:latin typeface="한컴바탕"/>
                        <a:cs typeface="한컴바탕"/>
                      </a:endParaRPr>
                    </a:p>
                    <a:p>
                      <a:pPr marL="393700" indent="-247015">
                        <a:lnSpc>
                          <a:spcPct val="100000"/>
                        </a:lnSpc>
                        <a:spcBef>
                          <a:spcPts val="509"/>
                        </a:spcBef>
                        <a:buChar char="❍"/>
                        <a:tabLst>
                          <a:tab pos="394335" algn="l"/>
                        </a:tabLst>
                      </a:pPr>
                      <a:r>
                        <a:rPr dirty="0" sz="1300" spc="-5">
                          <a:latin typeface="한컴바탕"/>
                          <a:cs typeface="한컴바탕"/>
                        </a:rPr>
                        <a:t>사규 부패영향평가 컨설팅</a:t>
                      </a:r>
                      <a:r>
                        <a:rPr dirty="0" sz="1300" spc="-235">
                          <a:latin typeface="한컴바탕"/>
                          <a:cs typeface="한컴바탕"/>
                        </a:rPr>
                        <a:t> </a:t>
                      </a:r>
                      <a:r>
                        <a:rPr dirty="0" sz="1300" spc="-5">
                          <a:latin typeface="한컴바탕"/>
                          <a:cs typeface="한컴바탕"/>
                        </a:rPr>
                        <a:t>추진(국민권익위원회)</a:t>
                      </a:r>
                      <a:endParaRPr sz="1300">
                        <a:latin typeface="한컴바탕"/>
                        <a:cs typeface="한컴바탕"/>
                      </a:endParaRPr>
                    </a:p>
                    <a:p>
                      <a:pPr marL="312420" indent="-165735">
                        <a:lnSpc>
                          <a:spcPct val="100000"/>
                        </a:lnSpc>
                        <a:spcBef>
                          <a:spcPts val="515"/>
                        </a:spcBef>
                        <a:buChar char="❍"/>
                        <a:tabLst>
                          <a:tab pos="313055" algn="l"/>
                        </a:tabLst>
                      </a:pPr>
                      <a:r>
                        <a:rPr dirty="0" sz="1300">
                          <a:latin typeface="한컴바탕"/>
                          <a:cs typeface="한컴바탕"/>
                        </a:rPr>
                        <a:t>「 </a:t>
                      </a:r>
                      <a:r>
                        <a:rPr dirty="0" sz="1300" spc="-5">
                          <a:latin typeface="한컴바탕"/>
                          <a:cs typeface="한컴바탕"/>
                        </a:rPr>
                        <a:t>품격있는 10대 언행 」 실천</a:t>
                      </a:r>
                      <a:r>
                        <a:rPr dirty="0" sz="1300" spc="-20">
                          <a:latin typeface="한컴바탕"/>
                          <a:cs typeface="한컴바탕"/>
                        </a:rPr>
                        <a:t> </a:t>
                      </a:r>
                      <a:r>
                        <a:rPr dirty="0" sz="1300" spc="-5">
                          <a:latin typeface="한컴바탕"/>
                          <a:cs typeface="한컴바탕"/>
                        </a:rPr>
                        <a:t>방안</a:t>
                      </a:r>
                      <a:endParaRPr sz="1300">
                        <a:latin typeface="한컴바탕"/>
                        <a:cs typeface="한컴바탕"/>
                      </a:endParaRPr>
                    </a:p>
                  </a:txBody>
                  <a:tcPr marL="0" marR="0" marB="0" marT="9525">
                    <a:lnL w="6350">
                      <a:solidFill>
                        <a:srgbClr val="4A72E3"/>
                      </a:solidFill>
                      <a:prstDash val="solid"/>
                    </a:lnL>
                    <a:lnR w="6350">
                      <a:solidFill>
                        <a:srgbClr val="4A72E3"/>
                      </a:solidFill>
                      <a:prstDash val="solid"/>
                    </a:lnR>
                    <a:lnT w="6350">
                      <a:solidFill>
                        <a:srgbClr val="4A72E3"/>
                      </a:solidFill>
                      <a:prstDash val="solid"/>
                    </a:lnT>
                    <a:lnB w="6350">
                      <a:solidFill>
                        <a:srgbClr val="4A72E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4A72E3"/>
                      </a:solidFill>
                      <a:prstDash val="solid"/>
                    </a:lnL>
                    <a:lnT w="6350">
                      <a:solidFill>
                        <a:srgbClr val="4A72E3"/>
                      </a:solidFill>
                      <a:prstDash val="solid"/>
                    </a:lnT>
                    <a:lnB w="6350">
                      <a:solidFill>
                        <a:srgbClr val="4A72E3"/>
                      </a:solidFill>
                      <a:prstDash val="solid"/>
                    </a:lnB>
                  </a:tcPr>
                </a:tc>
              </a:tr>
              <a:tr h="76390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1850">
                        <a:latin typeface="Times New Roman"/>
                        <a:cs typeface="Times New Roman"/>
                      </a:endParaRPr>
                    </a:p>
                    <a:p>
                      <a:pPr marL="149225">
                        <a:lnSpc>
                          <a:spcPct val="100000"/>
                        </a:lnSpc>
                      </a:pPr>
                      <a:r>
                        <a:rPr dirty="0" sz="1300" spc="-5">
                          <a:latin typeface="한컴바탕"/>
                          <a:cs typeface="한컴바탕"/>
                        </a:rPr>
                        <a:t>3차</a:t>
                      </a:r>
                      <a:endParaRPr sz="1300">
                        <a:latin typeface="한컴바탕"/>
                        <a:cs typeface="한컴바탕"/>
                      </a:endParaRPr>
                    </a:p>
                  </a:txBody>
                  <a:tcPr marL="0" marR="0" marB="0" marT="4445">
                    <a:lnR w="6350">
                      <a:solidFill>
                        <a:srgbClr val="4A72E3"/>
                      </a:solidFill>
                      <a:prstDash val="solid"/>
                    </a:lnR>
                    <a:lnT w="6350">
                      <a:solidFill>
                        <a:srgbClr val="4A72E3"/>
                      </a:solidFill>
                      <a:prstDash val="solid"/>
                    </a:lnT>
                    <a:lnB w="6350">
                      <a:solidFill>
                        <a:srgbClr val="4A72E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1850">
                        <a:latin typeface="Times New Roman"/>
                        <a:cs typeface="Times New Roman"/>
                      </a:endParaRPr>
                    </a:p>
                    <a:p>
                      <a:pPr algn="ctr" marL="635">
                        <a:lnSpc>
                          <a:spcPct val="100000"/>
                        </a:lnSpc>
                      </a:pPr>
                      <a:r>
                        <a:rPr dirty="0" sz="1300" spc="-5">
                          <a:latin typeface="한컴바탕"/>
                          <a:cs typeface="한컴바탕"/>
                        </a:rPr>
                        <a:t>10.26</a:t>
                      </a:r>
                      <a:endParaRPr sz="1300">
                        <a:latin typeface="한컴바탕"/>
                        <a:cs typeface="한컴바탕"/>
                      </a:endParaRPr>
                    </a:p>
                  </a:txBody>
                  <a:tcPr marL="0" marR="0" marB="0" marT="4445">
                    <a:lnL w="6350">
                      <a:solidFill>
                        <a:srgbClr val="4A72E3"/>
                      </a:solidFill>
                      <a:prstDash val="solid"/>
                    </a:lnL>
                    <a:lnR w="6350">
                      <a:solidFill>
                        <a:srgbClr val="4A72E3"/>
                      </a:solidFill>
                      <a:prstDash val="solid"/>
                    </a:lnR>
                    <a:lnT w="6350">
                      <a:solidFill>
                        <a:srgbClr val="4A72E3"/>
                      </a:solidFill>
                      <a:prstDash val="solid"/>
                    </a:lnT>
                    <a:lnB w="6350">
                      <a:solidFill>
                        <a:srgbClr val="4A72E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93700" indent="-247015">
                        <a:lnSpc>
                          <a:spcPct val="100000"/>
                        </a:lnSpc>
                        <a:spcBef>
                          <a:spcPts val="90"/>
                        </a:spcBef>
                        <a:buChar char="❍"/>
                        <a:tabLst>
                          <a:tab pos="394335" algn="l"/>
                        </a:tabLst>
                      </a:pPr>
                      <a:r>
                        <a:rPr dirty="0" sz="1300" spc="-5">
                          <a:latin typeface="한컴바탕"/>
                          <a:cs typeface="한컴바탕"/>
                        </a:rPr>
                        <a:t>전차(</a:t>
                      </a:r>
                      <a:r>
                        <a:rPr dirty="0" sz="1300">
                          <a:latin typeface="한컴바탕"/>
                          <a:cs typeface="한컴바탕"/>
                        </a:rPr>
                        <a:t>前</a:t>
                      </a:r>
                      <a:r>
                        <a:rPr dirty="0" sz="1300" spc="-5">
                          <a:latin typeface="한컴바탕"/>
                          <a:cs typeface="한컴바탕"/>
                        </a:rPr>
                        <a:t>次)</a:t>
                      </a:r>
                      <a:r>
                        <a:rPr dirty="0" sz="1300" spc="200">
                          <a:latin typeface="한컴바탕"/>
                          <a:cs typeface="한컴바탕"/>
                        </a:rPr>
                        <a:t> </a:t>
                      </a:r>
                      <a:r>
                        <a:rPr dirty="0" sz="1300" spc="-5">
                          <a:latin typeface="한컴바탕"/>
                          <a:cs typeface="한컴바탕"/>
                        </a:rPr>
                        <a:t>청렴옴부즈만</a:t>
                      </a:r>
                      <a:r>
                        <a:rPr dirty="0" sz="1300" spc="200">
                          <a:latin typeface="한컴바탕"/>
                          <a:cs typeface="한컴바탕"/>
                        </a:rPr>
                        <a:t> </a:t>
                      </a:r>
                      <a:r>
                        <a:rPr dirty="0" sz="1300" spc="-5">
                          <a:latin typeface="한컴바탕"/>
                          <a:cs typeface="한컴바탕"/>
                        </a:rPr>
                        <a:t>회의결과</a:t>
                      </a:r>
                      <a:endParaRPr sz="1300">
                        <a:latin typeface="한컴바탕"/>
                        <a:cs typeface="한컴바탕"/>
                      </a:endParaRPr>
                    </a:p>
                    <a:p>
                      <a:pPr marL="393700" indent="-247015">
                        <a:lnSpc>
                          <a:spcPct val="100000"/>
                        </a:lnSpc>
                        <a:spcBef>
                          <a:spcPts val="515"/>
                        </a:spcBef>
                        <a:buChar char="❍"/>
                        <a:tabLst>
                          <a:tab pos="394335" algn="l"/>
                        </a:tabLst>
                      </a:pPr>
                      <a:r>
                        <a:rPr dirty="0" sz="1300" spc="-5">
                          <a:latin typeface="한컴바탕"/>
                          <a:cs typeface="한컴바탕"/>
                        </a:rPr>
                        <a:t>’16년 부패방지 시책평가 관련 진행사항</a:t>
                      </a:r>
                      <a:endParaRPr sz="1300">
                        <a:latin typeface="한컴바탕"/>
                        <a:cs typeface="한컴바탕"/>
                      </a:endParaRPr>
                    </a:p>
                    <a:p>
                      <a:pPr marL="393700" indent="-247015">
                        <a:lnSpc>
                          <a:spcPct val="100000"/>
                        </a:lnSpc>
                        <a:spcBef>
                          <a:spcPts val="525"/>
                        </a:spcBef>
                        <a:buChar char="❍"/>
                        <a:tabLst>
                          <a:tab pos="394335" algn="l"/>
                        </a:tabLst>
                      </a:pPr>
                      <a:r>
                        <a:rPr dirty="0" sz="1300" spc="-5">
                          <a:latin typeface="한컴바탕"/>
                          <a:cs typeface="한컴바탕"/>
                        </a:rPr>
                        <a:t>’16년 반부패 자율시책 공모</a:t>
                      </a:r>
                      <a:r>
                        <a:rPr dirty="0" sz="1300" spc="204">
                          <a:latin typeface="한컴바탕"/>
                          <a:cs typeface="한컴바탕"/>
                        </a:rPr>
                        <a:t> </a:t>
                      </a:r>
                      <a:r>
                        <a:rPr dirty="0" sz="1300" spc="-5">
                          <a:latin typeface="한컴바탕"/>
                          <a:cs typeface="한컴바탕"/>
                        </a:rPr>
                        <a:t>결과 심사</a:t>
                      </a:r>
                      <a:endParaRPr sz="1300">
                        <a:latin typeface="한컴바탕"/>
                        <a:cs typeface="한컴바탕"/>
                      </a:endParaRPr>
                    </a:p>
                  </a:txBody>
                  <a:tcPr marL="0" marR="0" marB="0" marT="11430">
                    <a:lnL w="6350">
                      <a:solidFill>
                        <a:srgbClr val="4A72E3"/>
                      </a:solidFill>
                      <a:prstDash val="solid"/>
                    </a:lnL>
                    <a:lnR w="6350">
                      <a:solidFill>
                        <a:srgbClr val="4A72E3"/>
                      </a:solidFill>
                      <a:prstDash val="solid"/>
                    </a:lnR>
                    <a:lnT w="6350">
                      <a:solidFill>
                        <a:srgbClr val="4A72E3"/>
                      </a:solidFill>
                      <a:prstDash val="solid"/>
                    </a:lnT>
                    <a:lnB w="6350">
                      <a:solidFill>
                        <a:srgbClr val="4A72E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4A72E3"/>
                      </a:solidFill>
                      <a:prstDash val="solid"/>
                    </a:lnL>
                    <a:lnT w="6350">
                      <a:solidFill>
                        <a:srgbClr val="4A72E3"/>
                      </a:solidFill>
                      <a:prstDash val="solid"/>
                    </a:lnT>
                    <a:lnB w="6350">
                      <a:solidFill>
                        <a:srgbClr val="4A72E3"/>
                      </a:solidFill>
                      <a:prstDash val="solid"/>
                    </a:lnB>
                  </a:tcPr>
                </a:tc>
              </a:tr>
              <a:tr h="102870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1450">
                        <a:latin typeface="Times New Roman"/>
                        <a:cs typeface="Times New Roman"/>
                      </a:endParaRPr>
                    </a:p>
                    <a:p>
                      <a:pPr marL="149225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1300" spc="-5">
                          <a:latin typeface="한컴바탕"/>
                          <a:cs typeface="한컴바탕"/>
                        </a:rPr>
                        <a:t>4차</a:t>
                      </a:r>
                      <a:endParaRPr sz="1300">
                        <a:latin typeface="한컴바탕"/>
                        <a:cs typeface="한컴바탕"/>
                      </a:endParaRPr>
                    </a:p>
                  </a:txBody>
                  <a:tcPr marL="0" marR="0" marB="0" marT="0">
                    <a:lnR w="6350">
                      <a:solidFill>
                        <a:srgbClr val="4A72E3"/>
                      </a:solidFill>
                      <a:prstDash val="solid"/>
                    </a:lnR>
                    <a:lnT w="6350">
                      <a:solidFill>
                        <a:srgbClr val="4A72E3"/>
                      </a:solidFill>
                      <a:prstDash val="solid"/>
                    </a:lnT>
                    <a:lnB w="28575">
                      <a:solidFill>
                        <a:srgbClr val="4A72E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1450">
                        <a:latin typeface="Times New Roman"/>
                        <a:cs typeface="Times New Roman"/>
                      </a:endParaRPr>
                    </a:p>
                    <a:p>
                      <a:pPr algn="ctr" marL="635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1300" spc="-5">
                          <a:latin typeface="한컴바탕"/>
                          <a:cs typeface="한컴바탕"/>
                        </a:rPr>
                        <a:t>12.21</a:t>
                      </a:r>
                      <a:endParaRPr sz="1300">
                        <a:latin typeface="한컴바탕"/>
                        <a:cs typeface="한컴바탕"/>
                      </a:endParaRPr>
                    </a:p>
                  </a:txBody>
                  <a:tcPr marL="0" marR="0" marB="0" marT="0">
                    <a:lnL w="6350">
                      <a:solidFill>
                        <a:srgbClr val="4A72E3"/>
                      </a:solidFill>
                      <a:prstDash val="solid"/>
                    </a:lnL>
                    <a:lnR w="6350">
                      <a:solidFill>
                        <a:srgbClr val="4A72E3"/>
                      </a:solidFill>
                      <a:prstDash val="solid"/>
                    </a:lnR>
                    <a:lnT w="6350">
                      <a:solidFill>
                        <a:srgbClr val="4A72E3"/>
                      </a:solidFill>
                      <a:prstDash val="solid"/>
                    </a:lnT>
                    <a:lnB w="28575">
                      <a:solidFill>
                        <a:srgbClr val="4A72E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22909" indent="-276225">
                        <a:lnSpc>
                          <a:spcPct val="100000"/>
                        </a:lnSpc>
                        <a:spcBef>
                          <a:spcPts val="90"/>
                        </a:spcBef>
                        <a:buChar char="❍"/>
                        <a:tabLst>
                          <a:tab pos="394335" algn="l"/>
                        </a:tabLst>
                      </a:pPr>
                      <a:r>
                        <a:rPr dirty="0" sz="1300" spc="-5">
                          <a:latin typeface="한컴바탕"/>
                          <a:cs typeface="한컴바탕"/>
                        </a:rPr>
                        <a:t>전차(</a:t>
                      </a:r>
                      <a:r>
                        <a:rPr dirty="0" sz="1300">
                          <a:latin typeface="한컴바탕"/>
                          <a:cs typeface="한컴바탕"/>
                        </a:rPr>
                        <a:t>前</a:t>
                      </a:r>
                      <a:r>
                        <a:rPr dirty="0" sz="1300" spc="-5">
                          <a:latin typeface="한컴바탕"/>
                          <a:cs typeface="한컴바탕"/>
                        </a:rPr>
                        <a:t>次)</a:t>
                      </a:r>
                      <a:r>
                        <a:rPr dirty="0" sz="1300" spc="200">
                          <a:latin typeface="한컴바탕"/>
                          <a:cs typeface="한컴바탕"/>
                        </a:rPr>
                        <a:t> </a:t>
                      </a:r>
                      <a:r>
                        <a:rPr dirty="0" sz="1300" spc="-5">
                          <a:latin typeface="한컴바탕"/>
                          <a:cs typeface="한컴바탕"/>
                        </a:rPr>
                        <a:t>청렴옴부즈만</a:t>
                      </a:r>
                      <a:r>
                        <a:rPr dirty="0" sz="1300" spc="200">
                          <a:latin typeface="한컴바탕"/>
                          <a:cs typeface="한컴바탕"/>
                        </a:rPr>
                        <a:t> </a:t>
                      </a:r>
                      <a:r>
                        <a:rPr dirty="0" sz="1300" spc="-5">
                          <a:latin typeface="한컴바탕"/>
                          <a:cs typeface="한컴바탕"/>
                        </a:rPr>
                        <a:t>회의결과</a:t>
                      </a:r>
                      <a:endParaRPr sz="1300">
                        <a:latin typeface="한컴바탕"/>
                        <a:cs typeface="한컴바탕"/>
                      </a:endParaRPr>
                    </a:p>
                    <a:p>
                      <a:pPr marL="422909" indent="-276225">
                        <a:lnSpc>
                          <a:spcPct val="100000"/>
                        </a:lnSpc>
                        <a:spcBef>
                          <a:spcPts val="515"/>
                        </a:spcBef>
                        <a:buChar char="❍"/>
                        <a:tabLst>
                          <a:tab pos="394335" algn="l"/>
                        </a:tabLst>
                      </a:pPr>
                      <a:r>
                        <a:rPr dirty="0" sz="1300" spc="-5">
                          <a:latin typeface="한컴바탕"/>
                          <a:cs typeface="한컴바탕"/>
                        </a:rPr>
                        <a:t>’16년 공공기관 청렴도</a:t>
                      </a:r>
                      <a:r>
                        <a:rPr dirty="0" sz="1300" spc="-225">
                          <a:latin typeface="한컴바탕"/>
                          <a:cs typeface="한컴바탕"/>
                        </a:rPr>
                        <a:t> </a:t>
                      </a:r>
                      <a:r>
                        <a:rPr dirty="0" sz="1300" spc="-5">
                          <a:latin typeface="한컴바탕"/>
                          <a:cs typeface="한컴바탕"/>
                        </a:rPr>
                        <a:t>측정결과</a:t>
                      </a:r>
                      <a:endParaRPr sz="1300">
                        <a:latin typeface="한컴바탕"/>
                        <a:cs typeface="한컴바탕"/>
                      </a:endParaRPr>
                    </a:p>
                    <a:p>
                      <a:pPr marL="422909" marR="59690" indent="-276225">
                        <a:lnSpc>
                          <a:spcPct val="132900"/>
                        </a:lnSpc>
                        <a:spcBef>
                          <a:spcPts val="10"/>
                        </a:spcBef>
                        <a:buChar char="❍"/>
                        <a:tabLst>
                          <a:tab pos="423545" algn="l"/>
                        </a:tabLst>
                      </a:pPr>
                      <a:r>
                        <a:rPr dirty="0" sz="1300" spc="-5">
                          <a:latin typeface="한컴바탕"/>
                          <a:cs typeface="한컴바탕"/>
                        </a:rPr>
                        <a:t>부정청탁 및 금품등 수수의 신고사무 처리지침  제정(안)</a:t>
                      </a:r>
                      <a:endParaRPr sz="1300">
                        <a:latin typeface="한컴바탕"/>
                        <a:cs typeface="한컴바탕"/>
                      </a:endParaRPr>
                    </a:p>
                  </a:txBody>
                  <a:tcPr marL="0" marR="0" marB="0" marT="11430">
                    <a:lnL w="6350">
                      <a:solidFill>
                        <a:srgbClr val="4A72E3"/>
                      </a:solidFill>
                      <a:prstDash val="solid"/>
                    </a:lnL>
                    <a:lnR w="6350">
                      <a:solidFill>
                        <a:srgbClr val="4A72E3"/>
                      </a:solidFill>
                      <a:prstDash val="solid"/>
                    </a:lnR>
                    <a:lnT w="6350">
                      <a:solidFill>
                        <a:srgbClr val="4A72E3"/>
                      </a:solidFill>
                      <a:prstDash val="solid"/>
                    </a:lnT>
                    <a:lnB w="28575">
                      <a:solidFill>
                        <a:srgbClr val="4A72E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4A72E3"/>
                      </a:solidFill>
                      <a:prstDash val="solid"/>
                    </a:lnL>
                    <a:lnT w="6350">
                      <a:solidFill>
                        <a:srgbClr val="4A72E3"/>
                      </a:solidFill>
                      <a:prstDash val="solid"/>
                    </a:lnT>
                    <a:lnB w="28575">
                      <a:solidFill>
                        <a:srgbClr val="4A72E3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sp>
        <p:nvSpPr>
          <p:cNvPr id="8" name="object 8"/>
          <p:cNvSpPr/>
          <p:nvPr/>
        </p:nvSpPr>
        <p:spPr>
          <a:xfrm>
            <a:off x="716661" y="7260767"/>
            <a:ext cx="196481" cy="19029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 txBox="1"/>
          <p:nvPr/>
        </p:nvSpPr>
        <p:spPr>
          <a:xfrm>
            <a:off x="992595" y="7218397"/>
            <a:ext cx="1659255" cy="2540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500" spc="25" b="1">
                <a:latin typeface="한컴바탕"/>
                <a:cs typeface="한컴바탕"/>
              </a:rPr>
              <a:t>감사참여 </a:t>
            </a:r>
            <a:r>
              <a:rPr dirty="0" sz="1500" spc="10" b="1">
                <a:latin typeface="한컴바탕"/>
                <a:cs typeface="한컴바탕"/>
              </a:rPr>
              <a:t>(총</a:t>
            </a:r>
            <a:r>
              <a:rPr dirty="0" sz="1500" spc="-105" b="1">
                <a:latin typeface="한컴바탕"/>
                <a:cs typeface="한컴바탕"/>
              </a:rPr>
              <a:t> </a:t>
            </a:r>
            <a:r>
              <a:rPr dirty="0" sz="1500" spc="10" b="1">
                <a:latin typeface="한컴바탕"/>
                <a:cs typeface="한컴바탕"/>
              </a:rPr>
              <a:t>2회)</a:t>
            </a:r>
            <a:endParaRPr sz="1500">
              <a:latin typeface="한컴바탕"/>
              <a:cs typeface="한컴바탕"/>
            </a:endParaRPr>
          </a:p>
        </p:txBody>
      </p:sp>
      <p:sp>
        <p:nvSpPr>
          <p:cNvPr id="11" name="object 11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1155"/>
              </a:lnSpc>
            </a:pPr>
            <a:r>
              <a:rPr dirty="0" spc="-5"/>
              <a:t>- </a:t>
            </a:r>
            <a:r>
              <a:rPr dirty="0" spc="-5"/>
              <a:t>6</a:t>
            </a:r>
            <a:r>
              <a:rPr dirty="0" spc="-70"/>
              <a:t> </a:t>
            </a:r>
            <a:r>
              <a:rPr dirty="0" spc="-5"/>
              <a:t>-</a:t>
            </a:r>
          </a:p>
        </p:txBody>
      </p:sp>
      <p:graphicFrame>
        <p:nvGraphicFramePr>
          <p:cNvPr id="10" name="object 10"/>
          <p:cNvGraphicFramePr>
            <a:graphicFrameLocks noGrp="1"/>
          </p:cNvGraphicFramePr>
          <p:nvPr/>
        </p:nvGraphicFramePr>
        <p:xfrm>
          <a:off x="737222" y="7606341"/>
          <a:ext cx="6080760" cy="196596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60705"/>
                <a:gridCol w="705484"/>
                <a:gridCol w="4179570"/>
                <a:gridCol w="635000"/>
              </a:tblGrid>
              <a:tr h="27114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34"/>
                        </a:spcBef>
                      </a:pPr>
                      <a:r>
                        <a:rPr dirty="0" sz="1300" spc="10" b="1">
                          <a:latin typeface="한컴바탕"/>
                          <a:cs typeface="한컴바탕"/>
                        </a:rPr>
                        <a:t>연번</a:t>
                      </a:r>
                      <a:endParaRPr sz="1300">
                        <a:latin typeface="한컴바탕"/>
                        <a:cs typeface="한컴바탕"/>
                      </a:endParaRPr>
                    </a:p>
                  </a:txBody>
                  <a:tcPr marL="0" marR="0" marB="0" marT="29844">
                    <a:lnR w="6350">
                      <a:solidFill>
                        <a:srgbClr val="4A72E3"/>
                      </a:solidFill>
                      <a:prstDash val="solid"/>
                    </a:lnR>
                    <a:lnT w="28575">
                      <a:solidFill>
                        <a:srgbClr val="4A72E3"/>
                      </a:solidFill>
                      <a:prstDash val="solid"/>
                    </a:lnT>
                    <a:lnB w="6350">
                      <a:solidFill>
                        <a:srgbClr val="4A72E3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>
                  <a:txBody>
                    <a:bodyPr/>
                    <a:lstStyle/>
                    <a:p>
                      <a:pPr algn="ctr" marL="635">
                        <a:lnSpc>
                          <a:spcPct val="100000"/>
                        </a:lnSpc>
                        <a:spcBef>
                          <a:spcPts val="234"/>
                        </a:spcBef>
                      </a:pPr>
                      <a:r>
                        <a:rPr dirty="0" sz="1300" spc="10" b="1">
                          <a:latin typeface="한컴바탕"/>
                          <a:cs typeface="한컴바탕"/>
                        </a:rPr>
                        <a:t>날짜</a:t>
                      </a:r>
                      <a:endParaRPr sz="1300">
                        <a:latin typeface="한컴바탕"/>
                        <a:cs typeface="한컴바탕"/>
                      </a:endParaRPr>
                    </a:p>
                  </a:txBody>
                  <a:tcPr marL="0" marR="0" marB="0" marT="29844">
                    <a:lnL w="6350">
                      <a:solidFill>
                        <a:srgbClr val="4A72E3"/>
                      </a:solidFill>
                      <a:prstDash val="solid"/>
                    </a:lnL>
                    <a:lnR w="6350">
                      <a:solidFill>
                        <a:srgbClr val="4A72E3"/>
                      </a:solidFill>
                      <a:prstDash val="solid"/>
                    </a:lnR>
                    <a:lnT w="28575">
                      <a:solidFill>
                        <a:srgbClr val="4A72E3"/>
                      </a:solidFill>
                      <a:prstDash val="solid"/>
                    </a:lnT>
                    <a:lnB w="6350">
                      <a:solidFill>
                        <a:srgbClr val="4A72E3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34"/>
                        </a:spcBef>
                      </a:pPr>
                      <a:r>
                        <a:rPr dirty="0" sz="1300" spc="15" b="1">
                          <a:latin typeface="한컴바탕"/>
                          <a:cs typeface="한컴바탕"/>
                        </a:rPr>
                        <a:t>감사내용</a:t>
                      </a:r>
                      <a:endParaRPr sz="1300">
                        <a:latin typeface="한컴바탕"/>
                        <a:cs typeface="한컴바탕"/>
                      </a:endParaRPr>
                    </a:p>
                  </a:txBody>
                  <a:tcPr marL="0" marR="0" marB="0" marT="29844">
                    <a:lnL w="6350">
                      <a:solidFill>
                        <a:srgbClr val="4A72E3"/>
                      </a:solidFill>
                      <a:prstDash val="solid"/>
                    </a:lnL>
                    <a:lnR w="6350">
                      <a:solidFill>
                        <a:srgbClr val="4A72E3"/>
                      </a:solidFill>
                      <a:prstDash val="solid"/>
                    </a:lnR>
                    <a:lnT w="28575">
                      <a:solidFill>
                        <a:srgbClr val="4A72E3"/>
                      </a:solidFill>
                      <a:prstDash val="solid"/>
                    </a:lnT>
                    <a:lnB w="6350">
                      <a:solidFill>
                        <a:srgbClr val="4A72E3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>
                  <a:txBody>
                    <a:bodyPr/>
                    <a:lstStyle/>
                    <a:p>
                      <a:pPr marL="151765">
                        <a:lnSpc>
                          <a:spcPct val="100000"/>
                        </a:lnSpc>
                        <a:spcBef>
                          <a:spcPts val="234"/>
                        </a:spcBef>
                      </a:pPr>
                      <a:r>
                        <a:rPr dirty="0" sz="1300" spc="10" b="1">
                          <a:latin typeface="한컴바탕"/>
                          <a:cs typeface="한컴바탕"/>
                        </a:rPr>
                        <a:t>비고</a:t>
                      </a:r>
                      <a:endParaRPr sz="1300">
                        <a:latin typeface="한컴바탕"/>
                        <a:cs typeface="한컴바탕"/>
                      </a:endParaRPr>
                    </a:p>
                  </a:txBody>
                  <a:tcPr marL="0" marR="0" marB="0" marT="29844">
                    <a:lnL w="6350">
                      <a:solidFill>
                        <a:srgbClr val="4A72E3"/>
                      </a:solidFill>
                      <a:prstDash val="solid"/>
                    </a:lnL>
                    <a:lnT w="28575">
                      <a:solidFill>
                        <a:srgbClr val="4A72E3"/>
                      </a:solidFill>
                      <a:prstDash val="solid"/>
                    </a:lnT>
                    <a:lnB w="6350">
                      <a:solidFill>
                        <a:srgbClr val="4A72E3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</a:tr>
              <a:tr h="80137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  <a:p>
                      <a:pPr algn="ctr" marL="1270">
                        <a:lnSpc>
                          <a:spcPct val="100000"/>
                        </a:lnSpc>
                        <a:spcBef>
                          <a:spcPts val="820"/>
                        </a:spcBef>
                      </a:pPr>
                      <a:r>
                        <a:rPr dirty="0" sz="1300">
                          <a:latin typeface="한컴바탕"/>
                          <a:cs typeface="한컴바탕"/>
                        </a:rPr>
                        <a:t>1</a:t>
                      </a:r>
                      <a:endParaRPr sz="1300">
                        <a:latin typeface="한컴바탕"/>
                        <a:cs typeface="한컴바탕"/>
                      </a:endParaRPr>
                    </a:p>
                  </a:txBody>
                  <a:tcPr marL="0" marR="0" marB="0" marT="0">
                    <a:lnR w="6350">
                      <a:solidFill>
                        <a:srgbClr val="4A72E3"/>
                      </a:solidFill>
                      <a:prstDash val="solid"/>
                    </a:lnR>
                    <a:lnT w="6350">
                      <a:solidFill>
                        <a:srgbClr val="4A72E3"/>
                      </a:solidFill>
                      <a:prstDash val="solid"/>
                    </a:lnT>
                    <a:lnB w="6350">
                      <a:solidFill>
                        <a:srgbClr val="4A72E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  <a:p>
                      <a:pPr algn="ctr" marL="635">
                        <a:lnSpc>
                          <a:spcPct val="100000"/>
                        </a:lnSpc>
                        <a:spcBef>
                          <a:spcPts val="820"/>
                        </a:spcBef>
                      </a:pPr>
                      <a:r>
                        <a:rPr dirty="0" sz="1300" spc="-5">
                          <a:latin typeface="한컴바탕"/>
                          <a:cs typeface="한컴바탕"/>
                        </a:rPr>
                        <a:t>10.28</a:t>
                      </a:r>
                      <a:endParaRPr sz="1300">
                        <a:latin typeface="한컴바탕"/>
                        <a:cs typeface="한컴바탕"/>
                      </a:endParaRPr>
                    </a:p>
                  </a:txBody>
                  <a:tcPr marL="0" marR="0" marB="0" marT="0">
                    <a:lnL w="6350">
                      <a:solidFill>
                        <a:srgbClr val="4A72E3"/>
                      </a:solidFill>
                      <a:prstDash val="solid"/>
                    </a:lnL>
                    <a:lnR w="6350">
                      <a:solidFill>
                        <a:srgbClr val="4A72E3"/>
                      </a:solidFill>
                      <a:prstDash val="solid"/>
                    </a:lnR>
                    <a:lnT w="6350">
                      <a:solidFill>
                        <a:srgbClr val="4A72E3"/>
                      </a:solidFill>
                      <a:prstDash val="solid"/>
                    </a:lnT>
                    <a:lnB w="6350">
                      <a:solidFill>
                        <a:srgbClr val="4A72E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93700" indent="-247015">
                        <a:lnSpc>
                          <a:spcPct val="100000"/>
                        </a:lnSpc>
                        <a:spcBef>
                          <a:spcPts val="240"/>
                        </a:spcBef>
                        <a:buChar char="❍"/>
                        <a:tabLst>
                          <a:tab pos="394335" algn="l"/>
                        </a:tabLst>
                      </a:pPr>
                      <a:r>
                        <a:rPr dirty="0" sz="1300" spc="-30">
                          <a:latin typeface="한컴바탕"/>
                          <a:cs typeface="한컴바탕"/>
                        </a:rPr>
                        <a:t>’16년 </a:t>
                      </a:r>
                      <a:r>
                        <a:rPr dirty="0" sz="1300" spc="-70">
                          <a:latin typeface="한컴바탕"/>
                          <a:cs typeface="한컴바탕"/>
                        </a:rPr>
                        <a:t>외부강의등  </a:t>
                      </a:r>
                      <a:r>
                        <a:rPr dirty="0" sz="1300" spc="-65">
                          <a:latin typeface="한컴바탕"/>
                          <a:cs typeface="한컴바탕"/>
                        </a:rPr>
                        <a:t>운영실태  </a:t>
                      </a:r>
                      <a:r>
                        <a:rPr dirty="0" sz="1300" spc="-45">
                          <a:latin typeface="한컴바탕"/>
                          <a:cs typeface="한컴바탕"/>
                        </a:rPr>
                        <a:t>점검 목적 </a:t>
                      </a:r>
                      <a:r>
                        <a:rPr dirty="0" sz="1300" spc="-5">
                          <a:latin typeface="한컴바탕"/>
                          <a:cs typeface="한컴바탕"/>
                        </a:rPr>
                        <a:t>및 </a:t>
                      </a:r>
                      <a:r>
                        <a:rPr dirty="0" sz="1300" spc="-50">
                          <a:latin typeface="한컴바탕"/>
                          <a:cs typeface="한컴바탕"/>
                        </a:rPr>
                        <a:t>취지</a:t>
                      </a:r>
                      <a:r>
                        <a:rPr dirty="0" sz="1300" spc="130">
                          <a:latin typeface="한컴바탕"/>
                          <a:cs typeface="한컴바탕"/>
                        </a:rPr>
                        <a:t> </a:t>
                      </a:r>
                      <a:r>
                        <a:rPr dirty="0" sz="1300" spc="-50">
                          <a:latin typeface="한컴바탕"/>
                          <a:cs typeface="한컴바탕"/>
                        </a:rPr>
                        <a:t>안내</a:t>
                      </a:r>
                      <a:endParaRPr sz="1300">
                        <a:latin typeface="한컴바탕"/>
                        <a:cs typeface="한컴바탕"/>
                      </a:endParaRPr>
                    </a:p>
                    <a:p>
                      <a:pPr marL="393700" indent="-247015">
                        <a:lnSpc>
                          <a:spcPct val="100000"/>
                        </a:lnSpc>
                        <a:spcBef>
                          <a:spcPts val="515"/>
                        </a:spcBef>
                        <a:buChar char="❍"/>
                        <a:tabLst>
                          <a:tab pos="394335" algn="l"/>
                        </a:tabLst>
                      </a:pPr>
                      <a:r>
                        <a:rPr dirty="0" sz="1300" spc="-5">
                          <a:latin typeface="한컴바탕"/>
                          <a:cs typeface="한컴바탕"/>
                        </a:rPr>
                        <a:t>감사기간</a:t>
                      </a:r>
                      <a:r>
                        <a:rPr dirty="0" sz="1300" spc="204">
                          <a:latin typeface="한컴바탕"/>
                          <a:cs typeface="한컴바탕"/>
                        </a:rPr>
                        <a:t> </a:t>
                      </a:r>
                      <a:r>
                        <a:rPr dirty="0" sz="1300" spc="-5">
                          <a:latin typeface="한컴바탕"/>
                          <a:cs typeface="한컴바탕"/>
                        </a:rPr>
                        <a:t>및</a:t>
                      </a:r>
                      <a:r>
                        <a:rPr dirty="0" sz="1300" spc="190">
                          <a:latin typeface="한컴바탕"/>
                          <a:cs typeface="한컴바탕"/>
                        </a:rPr>
                        <a:t> </a:t>
                      </a:r>
                      <a:r>
                        <a:rPr dirty="0" sz="1300" spc="-5">
                          <a:latin typeface="한컴바탕"/>
                          <a:cs typeface="한컴바탕"/>
                        </a:rPr>
                        <a:t>중점사항</a:t>
                      </a:r>
                      <a:r>
                        <a:rPr dirty="0" sz="1300" spc="190">
                          <a:latin typeface="한컴바탕"/>
                          <a:cs typeface="한컴바탕"/>
                        </a:rPr>
                        <a:t> </a:t>
                      </a:r>
                      <a:r>
                        <a:rPr dirty="0" sz="1300" spc="-5">
                          <a:latin typeface="한컴바탕"/>
                          <a:cs typeface="한컴바탕"/>
                        </a:rPr>
                        <a:t>등</a:t>
                      </a:r>
                      <a:r>
                        <a:rPr dirty="0" sz="1300" spc="204">
                          <a:latin typeface="한컴바탕"/>
                          <a:cs typeface="한컴바탕"/>
                        </a:rPr>
                        <a:t> </a:t>
                      </a:r>
                      <a:r>
                        <a:rPr dirty="0" sz="1300" spc="-5">
                          <a:latin typeface="한컴바탕"/>
                          <a:cs typeface="한컴바탕"/>
                        </a:rPr>
                        <a:t>특별감사</a:t>
                      </a:r>
                      <a:r>
                        <a:rPr dirty="0" sz="1300" spc="190">
                          <a:latin typeface="한컴바탕"/>
                          <a:cs typeface="한컴바탕"/>
                        </a:rPr>
                        <a:t> </a:t>
                      </a:r>
                      <a:r>
                        <a:rPr dirty="0" sz="1300" spc="-5">
                          <a:latin typeface="한컴바탕"/>
                          <a:cs typeface="한컴바탕"/>
                        </a:rPr>
                        <a:t>개요</a:t>
                      </a:r>
                      <a:r>
                        <a:rPr dirty="0" sz="1300" spc="204">
                          <a:latin typeface="한컴바탕"/>
                          <a:cs typeface="한컴바탕"/>
                        </a:rPr>
                        <a:t> </a:t>
                      </a:r>
                      <a:r>
                        <a:rPr dirty="0" sz="1300" spc="-5">
                          <a:latin typeface="한컴바탕"/>
                          <a:cs typeface="한컴바탕"/>
                        </a:rPr>
                        <a:t>설명</a:t>
                      </a:r>
                      <a:endParaRPr sz="1300">
                        <a:latin typeface="한컴바탕"/>
                        <a:cs typeface="한컴바탕"/>
                      </a:endParaRPr>
                    </a:p>
                    <a:p>
                      <a:pPr marL="393700" indent="-247015">
                        <a:lnSpc>
                          <a:spcPct val="100000"/>
                        </a:lnSpc>
                        <a:spcBef>
                          <a:spcPts val="509"/>
                        </a:spcBef>
                        <a:buChar char="❍"/>
                        <a:tabLst>
                          <a:tab pos="394335" algn="l"/>
                        </a:tabLst>
                      </a:pPr>
                      <a:r>
                        <a:rPr dirty="0" sz="1300" spc="-5">
                          <a:latin typeface="한컴바탕"/>
                          <a:cs typeface="한컴바탕"/>
                        </a:rPr>
                        <a:t>점검현황 공유 및 의견</a:t>
                      </a:r>
                      <a:r>
                        <a:rPr dirty="0" sz="1300" spc="5">
                          <a:latin typeface="한컴바탕"/>
                          <a:cs typeface="한컴바탕"/>
                        </a:rPr>
                        <a:t> </a:t>
                      </a:r>
                      <a:r>
                        <a:rPr dirty="0" sz="1300" spc="-5">
                          <a:latin typeface="한컴바탕"/>
                          <a:cs typeface="한컴바탕"/>
                        </a:rPr>
                        <a:t>개진</a:t>
                      </a:r>
                      <a:endParaRPr sz="1300">
                        <a:latin typeface="한컴바탕"/>
                        <a:cs typeface="한컴바탕"/>
                      </a:endParaRPr>
                    </a:p>
                  </a:txBody>
                  <a:tcPr marL="0" marR="0" marB="0" marT="30480">
                    <a:lnL w="6350">
                      <a:solidFill>
                        <a:srgbClr val="4A72E3"/>
                      </a:solidFill>
                      <a:prstDash val="solid"/>
                    </a:lnL>
                    <a:lnR w="6350">
                      <a:solidFill>
                        <a:srgbClr val="4A72E3"/>
                      </a:solidFill>
                      <a:prstDash val="solid"/>
                    </a:lnR>
                    <a:lnT w="6350">
                      <a:solidFill>
                        <a:srgbClr val="4A72E3"/>
                      </a:solidFill>
                      <a:prstDash val="solid"/>
                    </a:lnT>
                    <a:lnB w="6350">
                      <a:solidFill>
                        <a:srgbClr val="4A72E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4A72E3"/>
                      </a:solidFill>
                      <a:prstDash val="solid"/>
                    </a:lnL>
                    <a:lnT w="6350">
                      <a:solidFill>
                        <a:srgbClr val="4A72E3"/>
                      </a:solidFill>
                      <a:prstDash val="solid"/>
                    </a:lnT>
                    <a:lnB w="6350">
                      <a:solidFill>
                        <a:srgbClr val="4A72E3"/>
                      </a:solidFill>
                      <a:prstDash val="solid"/>
                    </a:lnB>
                  </a:tcPr>
                </a:tc>
              </a:tr>
              <a:tr h="86614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  <a:p>
                      <a:pPr algn="ctr" marL="1270">
                        <a:lnSpc>
                          <a:spcPct val="100000"/>
                        </a:lnSpc>
                        <a:spcBef>
                          <a:spcPts val="1065"/>
                        </a:spcBef>
                      </a:pPr>
                      <a:r>
                        <a:rPr dirty="0" sz="1300">
                          <a:latin typeface="한컴바탕"/>
                          <a:cs typeface="한컴바탕"/>
                        </a:rPr>
                        <a:t>2</a:t>
                      </a:r>
                      <a:endParaRPr sz="1300">
                        <a:latin typeface="한컴바탕"/>
                        <a:cs typeface="한컴바탕"/>
                      </a:endParaRPr>
                    </a:p>
                  </a:txBody>
                  <a:tcPr marL="0" marR="0" marB="0" marT="0">
                    <a:lnR w="6350">
                      <a:solidFill>
                        <a:srgbClr val="4A72E3"/>
                      </a:solidFill>
                      <a:prstDash val="solid"/>
                    </a:lnR>
                    <a:lnT w="6350">
                      <a:solidFill>
                        <a:srgbClr val="4A72E3"/>
                      </a:solidFill>
                      <a:prstDash val="solid"/>
                    </a:lnT>
                    <a:lnB w="28575">
                      <a:solidFill>
                        <a:srgbClr val="4A72E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  <a:p>
                      <a:pPr algn="ctr" marL="635">
                        <a:lnSpc>
                          <a:spcPct val="100000"/>
                        </a:lnSpc>
                        <a:spcBef>
                          <a:spcPts val="1065"/>
                        </a:spcBef>
                      </a:pPr>
                      <a:r>
                        <a:rPr dirty="0" sz="1300" spc="-5">
                          <a:latin typeface="한컴바탕"/>
                          <a:cs typeface="한컴바탕"/>
                        </a:rPr>
                        <a:t>12.16</a:t>
                      </a:r>
                      <a:endParaRPr sz="1300">
                        <a:latin typeface="한컴바탕"/>
                        <a:cs typeface="한컴바탕"/>
                      </a:endParaRPr>
                    </a:p>
                  </a:txBody>
                  <a:tcPr marL="0" marR="0" marB="0" marT="0">
                    <a:lnL w="6350">
                      <a:solidFill>
                        <a:srgbClr val="4A72E3"/>
                      </a:solidFill>
                      <a:prstDash val="solid"/>
                    </a:lnL>
                    <a:lnR w="6350">
                      <a:solidFill>
                        <a:srgbClr val="4A72E3"/>
                      </a:solidFill>
                      <a:prstDash val="solid"/>
                    </a:lnR>
                    <a:lnT w="6350">
                      <a:solidFill>
                        <a:srgbClr val="4A72E3"/>
                      </a:solidFill>
                      <a:prstDash val="solid"/>
                    </a:lnT>
                    <a:lnB w="28575">
                      <a:solidFill>
                        <a:srgbClr val="4A72E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93700" indent="-247015">
                        <a:lnSpc>
                          <a:spcPct val="100000"/>
                        </a:lnSpc>
                        <a:spcBef>
                          <a:spcPts val="220"/>
                        </a:spcBef>
                        <a:buChar char="❍"/>
                        <a:tabLst>
                          <a:tab pos="394335" algn="l"/>
                        </a:tabLst>
                      </a:pPr>
                      <a:r>
                        <a:rPr dirty="0" sz="1300" spc="-5">
                          <a:latin typeface="한컴바탕"/>
                          <a:cs typeface="한컴바탕"/>
                        </a:rPr>
                        <a:t>보건복지포털 사업계획 및 운영</a:t>
                      </a:r>
                      <a:r>
                        <a:rPr dirty="0" sz="1300" spc="0">
                          <a:latin typeface="한컴바탕"/>
                          <a:cs typeface="한컴바탕"/>
                        </a:rPr>
                        <a:t> </a:t>
                      </a:r>
                      <a:r>
                        <a:rPr dirty="0" sz="1300" spc="-5">
                          <a:latin typeface="한컴바탕"/>
                          <a:cs typeface="한컴바탕"/>
                        </a:rPr>
                        <a:t>실태</a:t>
                      </a:r>
                      <a:endParaRPr sz="1300">
                        <a:latin typeface="한컴바탕"/>
                        <a:cs typeface="한컴바탕"/>
                      </a:endParaRPr>
                    </a:p>
                    <a:p>
                      <a:pPr marL="393700" indent="-247015">
                        <a:lnSpc>
                          <a:spcPct val="100000"/>
                        </a:lnSpc>
                        <a:spcBef>
                          <a:spcPts val="780"/>
                        </a:spcBef>
                        <a:buChar char="❍"/>
                        <a:tabLst>
                          <a:tab pos="394335" algn="l"/>
                        </a:tabLst>
                      </a:pPr>
                      <a:r>
                        <a:rPr dirty="0" sz="1300" spc="-5">
                          <a:latin typeface="한컴바탕"/>
                          <a:cs typeface="한컴바탕"/>
                        </a:rPr>
                        <a:t>정보시스템 온․오프라인 교육 운영 실태</a:t>
                      </a:r>
                      <a:endParaRPr sz="1300">
                        <a:latin typeface="한컴바탕"/>
                        <a:cs typeface="한컴바탕"/>
                      </a:endParaRPr>
                    </a:p>
                    <a:p>
                      <a:pPr marL="393700" indent="-247015">
                        <a:lnSpc>
                          <a:spcPct val="100000"/>
                        </a:lnSpc>
                        <a:spcBef>
                          <a:spcPts val="775"/>
                        </a:spcBef>
                        <a:buChar char="❍"/>
                        <a:tabLst>
                          <a:tab pos="394335" algn="l"/>
                        </a:tabLst>
                      </a:pPr>
                      <a:r>
                        <a:rPr dirty="0" sz="1300" spc="-5">
                          <a:latin typeface="한컴바탕"/>
                          <a:cs typeface="한컴바탕"/>
                        </a:rPr>
                        <a:t>고객만족경영 및 고객만족도 조사 관리</a:t>
                      </a:r>
                      <a:r>
                        <a:rPr dirty="0" sz="1300" spc="204">
                          <a:latin typeface="한컴바탕"/>
                          <a:cs typeface="한컴바탕"/>
                        </a:rPr>
                        <a:t> </a:t>
                      </a:r>
                      <a:r>
                        <a:rPr dirty="0" sz="1300" spc="-5">
                          <a:latin typeface="한컴바탕"/>
                          <a:cs typeface="한컴바탕"/>
                        </a:rPr>
                        <a:t>실태</a:t>
                      </a:r>
                      <a:endParaRPr sz="1300">
                        <a:latin typeface="한컴바탕"/>
                        <a:cs typeface="한컴바탕"/>
                      </a:endParaRPr>
                    </a:p>
                  </a:txBody>
                  <a:tcPr marL="0" marR="0" marB="0" marT="27940">
                    <a:lnL w="6350">
                      <a:solidFill>
                        <a:srgbClr val="4A72E3"/>
                      </a:solidFill>
                      <a:prstDash val="solid"/>
                    </a:lnL>
                    <a:lnR w="6350">
                      <a:solidFill>
                        <a:srgbClr val="4A72E3"/>
                      </a:solidFill>
                      <a:prstDash val="solid"/>
                    </a:lnR>
                    <a:lnT w="6350">
                      <a:solidFill>
                        <a:srgbClr val="4A72E3"/>
                      </a:solidFill>
                      <a:prstDash val="solid"/>
                    </a:lnT>
                    <a:lnB w="28575">
                      <a:solidFill>
                        <a:srgbClr val="4A72E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4A72E3"/>
                      </a:solidFill>
                      <a:prstDash val="solid"/>
                    </a:lnL>
                    <a:lnT w="6350">
                      <a:solidFill>
                        <a:srgbClr val="4A72E3"/>
                      </a:solidFill>
                      <a:prstDash val="solid"/>
                    </a:lnT>
                    <a:lnB w="28575">
                      <a:solidFill>
                        <a:srgbClr val="4A72E3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737222" y="1097597"/>
            <a:ext cx="6079007" cy="42626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/>
          <p:nvPr/>
        </p:nvSpPr>
        <p:spPr>
          <a:xfrm>
            <a:off x="725030" y="1097597"/>
            <a:ext cx="6105525" cy="0"/>
          </a:xfrm>
          <a:custGeom>
            <a:avLst/>
            <a:gdLst/>
            <a:ahLst/>
            <a:cxnLst/>
            <a:rect l="l" t="t" r="r" b="b"/>
            <a:pathLst>
              <a:path w="6105525" h="0">
                <a:moveTo>
                  <a:pt x="0" y="0"/>
                </a:moveTo>
                <a:lnTo>
                  <a:pt x="6104915" y="0"/>
                </a:lnTo>
              </a:path>
            </a:pathLst>
          </a:custGeom>
          <a:ln w="25895">
            <a:solidFill>
              <a:srgbClr val="787878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725030" y="1523860"/>
            <a:ext cx="6105525" cy="0"/>
          </a:xfrm>
          <a:custGeom>
            <a:avLst/>
            <a:gdLst/>
            <a:ahLst/>
            <a:cxnLst/>
            <a:rect l="l" t="t" r="r" b="b"/>
            <a:pathLst>
              <a:path w="6105525" h="0">
                <a:moveTo>
                  <a:pt x="0" y="0"/>
                </a:moveTo>
                <a:lnTo>
                  <a:pt x="6104915" y="0"/>
                </a:lnTo>
              </a:path>
            </a:pathLst>
          </a:custGeom>
          <a:ln w="25895">
            <a:solidFill>
              <a:srgbClr val="787878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837231" y="1151887"/>
            <a:ext cx="4060825" cy="826769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800" spc="-5">
                <a:latin typeface="HY헤드라인M"/>
                <a:cs typeface="HY헤드라인M"/>
              </a:rPr>
              <a:t>[참고 2] 회의참여</a:t>
            </a:r>
            <a:r>
              <a:rPr dirty="0" sz="1800" spc="-290">
                <a:latin typeface="HY헤드라인M"/>
                <a:cs typeface="HY헤드라인M"/>
              </a:rPr>
              <a:t> </a:t>
            </a:r>
            <a:r>
              <a:rPr dirty="0" sz="1800" spc="-5">
                <a:latin typeface="HY헤드라인M"/>
                <a:cs typeface="HY헤드라인M"/>
              </a:rPr>
              <a:t>사진</a:t>
            </a:r>
            <a:endParaRPr sz="1800">
              <a:latin typeface="HY헤드라인M"/>
              <a:cs typeface="HY헤드라인M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2000">
              <a:latin typeface="Times New Roman"/>
              <a:cs typeface="Times New Roman"/>
            </a:endParaRPr>
          </a:p>
          <a:p>
            <a:pPr marL="1795780">
              <a:lnSpc>
                <a:spcPct val="100000"/>
              </a:lnSpc>
            </a:pPr>
            <a:r>
              <a:rPr dirty="0" sz="1500" spc="-5">
                <a:latin typeface="HY헤드라인M"/>
                <a:cs typeface="HY헤드라인M"/>
              </a:rPr>
              <a:t>&lt;&lt; 옴부즈만 회의 사진</a:t>
            </a:r>
            <a:r>
              <a:rPr dirty="0" sz="1500" spc="440">
                <a:latin typeface="HY헤드라인M"/>
                <a:cs typeface="HY헤드라인M"/>
              </a:rPr>
              <a:t> </a:t>
            </a:r>
            <a:r>
              <a:rPr dirty="0" sz="1500" spc="-5">
                <a:latin typeface="HY헤드라인M"/>
                <a:cs typeface="HY헤드라인M"/>
              </a:rPr>
              <a:t>&gt;&gt;</a:t>
            </a:r>
            <a:endParaRPr sz="1500">
              <a:latin typeface="HY헤드라인M"/>
              <a:cs typeface="HY헤드라인M"/>
            </a:endParaRPr>
          </a:p>
        </p:txBody>
      </p:sp>
      <p:graphicFrame>
        <p:nvGraphicFramePr>
          <p:cNvPr id="6" name="object 6"/>
          <p:cNvGraphicFramePr>
            <a:graphicFrameLocks noGrp="1"/>
          </p:cNvGraphicFramePr>
          <p:nvPr/>
        </p:nvGraphicFramePr>
        <p:xfrm>
          <a:off x="734936" y="2007196"/>
          <a:ext cx="6050915" cy="74295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021965"/>
                <a:gridCol w="3021965"/>
              </a:tblGrid>
              <a:tr h="320675">
                <a:tc>
                  <a:txBody>
                    <a:bodyPr/>
                    <a:lstStyle/>
                    <a:p>
                      <a:pPr algn="ctr" marL="4445"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r>
                        <a:rPr dirty="0" sz="1400">
                          <a:latin typeface="HY헤드라인M"/>
                          <a:cs typeface="HY헤드라인M"/>
                        </a:rPr>
                        <a:t>제1차</a:t>
                      </a:r>
                      <a:r>
                        <a:rPr dirty="0" sz="1400" spc="210">
                          <a:latin typeface="HY헤드라인M"/>
                          <a:cs typeface="HY헤드라인M"/>
                        </a:rPr>
                        <a:t> </a:t>
                      </a:r>
                      <a:r>
                        <a:rPr dirty="0" sz="1400">
                          <a:latin typeface="HY헤드라인M"/>
                          <a:cs typeface="HY헤드라인M"/>
                        </a:rPr>
                        <a:t>회의</a:t>
                      </a:r>
                      <a:endParaRPr sz="1400">
                        <a:latin typeface="HY헤드라인M"/>
                        <a:cs typeface="HY헤드라인M"/>
                      </a:endParaRPr>
                    </a:p>
                  </a:txBody>
                  <a:tcPr marL="0" marR="0" marB="0" marT="4572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>
                  <a:txBody>
                    <a:bodyPr/>
                    <a:lstStyle/>
                    <a:p>
                      <a:pPr algn="ctr" marL="5715"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r>
                        <a:rPr dirty="0" sz="1400" spc="-5">
                          <a:latin typeface="HY헤드라인M"/>
                          <a:cs typeface="HY헤드라인M"/>
                        </a:rPr>
                        <a:t>제2차</a:t>
                      </a:r>
                      <a:r>
                        <a:rPr dirty="0" sz="1400" spc="210">
                          <a:latin typeface="HY헤드라인M"/>
                          <a:cs typeface="HY헤드라인M"/>
                        </a:rPr>
                        <a:t> </a:t>
                      </a:r>
                      <a:r>
                        <a:rPr dirty="0" sz="1400">
                          <a:latin typeface="HY헤드라인M"/>
                          <a:cs typeface="HY헤드라인M"/>
                        </a:rPr>
                        <a:t>회의</a:t>
                      </a:r>
                      <a:endParaRPr sz="1400">
                        <a:latin typeface="HY헤드라인M"/>
                        <a:cs typeface="HY헤드라인M"/>
                      </a:endParaRPr>
                    </a:p>
                  </a:txBody>
                  <a:tcPr marL="0" marR="0" marB="0" marT="4572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</a:tr>
              <a:tr h="191960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319405">
                <a:tc>
                  <a:txBody>
                    <a:bodyPr/>
                    <a:lstStyle/>
                    <a:p>
                      <a:pPr algn="ctr" marL="4445">
                        <a:lnSpc>
                          <a:spcPct val="100000"/>
                        </a:lnSpc>
                        <a:spcBef>
                          <a:spcPts val="350"/>
                        </a:spcBef>
                      </a:pPr>
                      <a:r>
                        <a:rPr dirty="0" sz="1400">
                          <a:latin typeface="HY헤드라인M"/>
                          <a:cs typeface="HY헤드라인M"/>
                        </a:rPr>
                        <a:t>제3차</a:t>
                      </a:r>
                      <a:r>
                        <a:rPr dirty="0" sz="1400" spc="210">
                          <a:latin typeface="HY헤드라인M"/>
                          <a:cs typeface="HY헤드라인M"/>
                        </a:rPr>
                        <a:t> </a:t>
                      </a:r>
                      <a:r>
                        <a:rPr dirty="0" sz="1400">
                          <a:latin typeface="HY헤드라인M"/>
                          <a:cs typeface="HY헤드라인M"/>
                        </a:rPr>
                        <a:t>회의</a:t>
                      </a:r>
                      <a:endParaRPr sz="1400">
                        <a:latin typeface="HY헤드라인M"/>
                        <a:cs typeface="HY헤드라인M"/>
                      </a:endParaRPr>
                    </a:p>
                  </a:txBody>
                  <a:tcPr marL="0" marR="0" marB="0" marT="4445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>
                  <a:txBody>
                    <a:bodyPr/>
                    <a:lstStyle/>
                    <a:p>
                      <a:pPr algn="ctr" marL="5715">
                        <a:lnSpc>
                          <a:spcPct val="100000"/>
                        </a:lnSpc>
                        <a:spcBef>
                          <a:spcPts val="350"/>
                        </a:spcBef>
                      </a:pPr>
                      <a:r>
                        <a:rPr dirty="0" sz="1400" spc="-5">
                          <a:latin typeface="HY헤드라인M"/>
                          <a:cs typeface="HY헤드라인M"/>
                        </a:rPr>
                        <a:t>제4차</a:t>
                      </a:r>
                      <a:r>
                        <a:rPr dirty="0" sz="1400" spc="210">
                          <a:latin typeface="HY헤드라인M"/>
                          <a:cs typeface="HY헤드라인M"/>
                        </a:rPr>
                        <a:t> </a:t>
                      </a:r>
                      <a:r>
                        <a:rPr dirty="0" sz="1400">
                          <a:latin typeface="HY헤드라인M"/>
                          <a:cs typeface="HY헤드라인M"/>
                        </a:rPr>
                        <a:t>회의</a:t>
                      </a:r>
                      <a:endParaRPr sz="1400">
                        <a:latin typeface="HY헤드라인M"/>
                        <a:cs typeface="HY헤드라인M"/>
                      </a:endParaRPr>
                    </a:p>
                  </a:txBody>
                  <a:tcPr marL="0" marR="0" marB="0" marT="4445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</a:tr>
              <a:tr h="220281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346710">
                <a:tc>
                  <a:txBody>
                    <a:bodyPr/>
                    <a:lstStyle/>
                    <a:p>
                      <a:pPr algn="ctr" marL="4445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dirty="0" sz="1600" spc="-5">
                          <a:latin typeface="HY헤드라인M"/>
                          <a:cs typeface="HY헤드라인M"/>
                        </a:rPr>
                        <a:t>특별감사</a:t>
                      </a:r>
                      <a:r>
                        <a:rPr dirty="0" sz="1600" spc="250">
                          <a:latin typeface="HY헤드라인M"/>
                          <a:cs typeface="HY헤드라인M"/>
                        </a:rPr>
                        <a:t> </a:t>
                      </a:r>
                      <a:r>
                        <a:rPr dirty="0" sz="1600" spc="-5">
                          <a:latin typeface="HY헤드라인M"/>
                          <a:cs typeface="HY헤드라인M"/>
                        </a:rPr>
                        <a:t>참여</a:t>
                      </a:r>
                      <a:endParaRPr sz="1600">
                        <a:latin typeface="HY헤드라인M"/>
                        <a:cs typeface="HY헤드라인M"/>
                      </a:endParaRPr>
                    </a:p>
                  </a:txBody>
                  <a:tcPr marL="0" marR="0" marB="0" marT="4191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>
                  <a:txBody>
                    <a:bodyPr/>
                    <a:lstStyle/>
                    <a:p>
                      <a:pPr algn="ctr" marL="4445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dirty="0" sz="1600" spc="-5">
                          <a:latin typeface="HY헤드라인M"/>
                          <a:cs typeface="HY헤드라인M"/>
                        </a:rPr>
                        <a:t>종합감사</a:t>
                      </a:r>
                      <a:r>
                        <a:rPr dirty="0" sz="1600" spc="250">
                          <a:latin typeface="HY헤드라인M"/>
                          <a:cs typeface="HY헤드라인M"/>
                        </a:rPr>
                        <a:t> </a:t>
                      </a:r>
                      <a:r>
                        <a:rPr dirty="0" sz="1600" spc="-5">
                          <a:latin typeface="HY헤드라인M"/>
                          <a:cs typeface="HY헤드라인M"/>
                        </a:rPr>
                        <a:t>참여</a:t>
                      </a:r>
                      <a:endParaRPr sz="1600">
                        <a:latin typeface="HY헤드라인M"/>
                        <a:cs typeface="HY헤드라인M"/>
                      </a:endParaRPr>
                    </a:p>
                  </a:txBody>
                  <a:tcPr marL="0" marR="0" marB="0" marT="4191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</a:tr>
              <a:tr h="231394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sp>
        <p:nvSpPr>
          <p:cNvPr id="7" name="object 7"/>
          <p:cNvSpPr/>
          <p:nvPr/>
        </p:nvSpPr>
        <p:spPr>
          <a:xfrm>
            <a:off x="801192" y="2402243"/>
            <a:ext cx="2892526" cy="177504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3824706" y="2403767"/>
            <a:ext cx="2892526" cy="177351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801192" y="4672050"/>
            <a:ext cx="2892526" cy="2000338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3824706" y="4643120"/>
            <a:ext cx="2892526" cy="20582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242910" y="7191514"/>
            <a:ext cx="2010600" cy="2108824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3824706" y="7191514"/>
            <a:ext cx="2892526" cy="2169325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1155"/>
              </a:lnSpc>
            </a:pPr>
            <a:r>
              <a:rPr dirty="0" spc="-5"/>
              <a:t>- </a:t>
            </a:r>
            <a:r>
              <a:rPr dirty="0" spc="-5"/>
              <a:t>7</a:t>
            </a:r>
            <a:r>
              <a:rPr dirty="0" spc="-70"/>
              <a:t> </a:t>
            </a:r>
            <a:r>
              <a:rPr dirty="0" spc="-5"/>
              <a:t>-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142322" y="6421209"/>
            <a:ext cx="19801" cy="1522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753211" y="2241638"/>
          <a:ext cx="6086475" cy="731329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6078855"/>
              </a:tblGrid>
              <a:tr h="611505">
                <a:tc>
                  <a:txBody>
                    <a:bodyPr/>
                    <a:lstStyle/>
                    <a:p>
                      <a:pPr algn="ctr" marL="3175">
                        <a:lnSpc>
                          <a:spcPct val="100000"/>
                        </a:lnSpc>
                        <a:spcBef>
                          <a:spcPts val="990"/>
                        </a:spcBef>
                        <a:tabLst>
                          <a:tab pos="612140" algn="l"/>
                          <a:tab pos="1221105" algn="l"/>
                        </a:tabLst>
                      </a:pPr>
                      <a:r>
                        <a:rPr dirty="0" sz="2400" spc="110">
                          <a:latin typeface="옥션고딕 B"/>
                          <a:cs typeface="옥션고딕 B"/>
                        </a:rPr>
                        <a:t>회	의	록</a:t>
                      </a:r>
                      <a:endParaRPr sz="2400">
                        <a:latin typeface="옥션고딕 B"/>
                        <a:cs typeface="옥션고딕 B"/>
                      </a:endParaRPr>
                    </a:p>
                  </a:txBody>
                  <a:tcPr marL="0" marR="0" marB="0" marT="12573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41414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1250">
                        <a:latin typeface="Times New Roman"/>
                        <a:cs typeface="Times New Roman"/>
                      </a:endParaRPr>
                    </a:p>
                    <a:p>
                      <a:pPr marL="66040">
                        <a:lnSpc>
                          <a:spcPct val="100000"/>
                        </a:lnSpc>
                        <a:tabLst>
                          <a:tab pos="930910" algn="l"/>
                        </a:tabLst>
                      </a:pPr>
                      <a:r>
                        <a:rPr dirty="0" sz="1500" spc="65">
                          <a:latin typeface="옥션고딕 B"/>
                          <a:cs typeface="옥션고딕 B"/>
                        </a:rPr>
                        <a:t>□</a:t>
                      </a:r>
                      <a:r>
                        <a:rPr dirty="0" sz="1500" spc="285">
                          <a:latin typeface="옥션고딕 B"/>
                          <a:cs typeface="옥션고딕 B"/>
                        </a:rPr>
                        <a:t> </a:t>
                      </a:r>
                      <a:r>
                        <a:rPr dirty="0" sz="1500" spc="65">
                          <a:latin typeface="옥션고딕 B"/>
                          <a:cs typeface="옥션고딕 B"/>
                        </a:rPr>
                        <a:t>일	시 </a:t>
                      </a:r>
                      <a:r>
                        <a:rPr dirty="0" sz="1500" spc="-5">
                          <a:latin typeface="Book Antiqua"/>
                          <a:cs typeface="Book Antiqua"/>
                        </a:rPr>
                        <a:t>: </a:t>
                      </a:r>
                      <a:r>
                        <a:rPr dirty="0" sz="1500" spc="-10">
                          <a:latin typeface="Book Antiqua"/>
                          <a:cs typeface="Book Antiqua"/>
                        </a:rPr>
                        <a:t>’16. 3. </a:t>
                      </a:r>
                      <a:r>
                        <a:rPr dirty="0" sz="1500" spc="0">
                          <a:latin typeface="Book Antiqua"/>
                          <a:cs typeface="Book Antiqua"/>
                        </a:rPr>
                        <a:t>16.(</a:t>
                      </a:r>
                      <a:r>
                        <a:rPr dirty="0" sz="1500" spc="0">
                          <a:latin typeface="옥션고딕 B"/>
                          <a:cs typeface="옥션고딕 B"/>
                        </a:rPr>
                        <a:t>수</a:t>
                      </a:r>
                      <a:r>
                        <a:rPr dirty="0" sz="1500" spc="0">
                          <a:latin typeface="Book Antiqua"/>
                          <a:cs typeface="Book Antiqua"/>
                        </a:rPr>
                        <a:t>) </a:t>
                      </a:r>
                      <a:r>
                        <a:rPr dirty="0" sz="1500" spc="-10">
                          <a:latin typeface="Book Antiqua"/>
                          <a:cs typeface="Book Antiqua"/>
                        </a:rPr>
                        <a:t>10:30 </a:t>
                      </a:r>
                      <a:r>
                        <a:rPr dirty="0" sz="1500" spc="-5">
                          <a:latin typeface="Book Antiqua"/>
                          <a:cs typeface="Book Antiqua"/>
                        </a:rPr>
                        <a:t>~</a:t>
                      </a:r>
                      <a:r>
                        <a:rPr dirty="0" sz="1500" spc="185">
                          <a:latin typeface="Book Antiqua"/>
                          <a:cs typeface="Book Antiqua"/>
                        </a:rPr>
                        <a:t> </a:t>
                      </a:r>
                      <a:r>
                        <a:rPr dirty="0" sz="1500" spc="-10">
                          <a:latin typeface="Book Antiqua"/>
                          <a:cs typeface="Book Antiqua"/>
                        </a:rPr>
                        <a:t>13:00</a:t>
                      </a:r>
                      <a:endParaRPr sz="1500">
                        <a:latin typeface="Book Antiqua"/>
                        <a:cs typeface="Book Antiqua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  <a:p>
                      <a:pPr marL="350520" indent="-284480">
                        <a:lnSpc>
                          <a:spcPct val="100000"/>
                        </a:lnSpc>
                        <a:buChar char="□"/>
                        <a:tabLst>
                          <a:tab pos="351155" algn="l"/>
                          <a:tab pos="930910" algn="l"/>
                        </a:tabLst>
                      </a:pPr>
                      <a:r>
                        <a:rPr dirty="0" sz="1500" spc="65">
                          <a:latin typeface="옥션고딕 B"/>
                          <a:cs typeface="옥션고딕 B"/>
                        </a:rPr>
                        <a:t>장	소  </a:t>
                      </a:r>
                      <a:r>
                        <a:rPr dirty="0" sz="1500" spc="-5">
                          <a:latin typeface="Book Antiqua"/>
                          <a:cs typeface="Book Antiqua"/>
                        </a:rPr>
                        <a:t>:  </a:t>
                      </a:r>
                      <a:r>
                        <a:rPr dirty="0" sz="1500" spc="65">
                          <a:latin typeface="옥션고딕 B"/>
                          <a:cs typeface="옥션고딕 B"/>
                        </a:rPr>
                        <a:t>정보원 </a:t>
                      </a:r>
                      <a:r>
                        <a:rPr dirty="0" sz="1500" spc="15">
                          <a:latin typeface="Book Antiqua"/>
                          <a:cs typeface="Book Antiqua"/>
                        </a:rPr>
                        <a:t>21</a:t>
                      </a:r>
                      <a:r>
                        <a:rPr dirty="0" sz="1500" spc="15">
                          <a:latin typeface="옥션고딕 B"/>
                          <a:cs typeface="옥션고딕 B"/>
                        </a:rPr>
                        <a:t>층</a:t>
                      </a:r>
                      <a:r>
                        <a:rPr dirty="0" sz="1500" spc="229">
                          <a:latin typeface="옥션고딕 B"/>
                          <a:cs typeface="옥션고딕 B"/>
                        </a:rPr>
                        <a:t> </a:t>
                      </a:r>
                      <a:r>
                        <a:rPr dirty="0" sz="1500" spc="65">
                          <a:latin typeface="옥션고딕 B"/>
                          <a:cs typeface="옥션고딕 B"/>
                        </a:rPr>
                        <a:t>소회의실</a:t>
                      </a:r>
                      <a:endParaRPr sz="1500">
                        <a:latin typeface="옥션고딕 B"/>
                        <a:cs typeface="옥션고딕 B"/>
                      </a:endParaRPr>
                    </a:p>
                    <a:p>
                      <a:pPr>
                        <a:lnSpc>
                          <a:spcPct val="100000"/>
                        </a:lnSpc>
                        <a:buFont typeface=""/>
                        <a:buChar char="□"/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  <a:p>
                      <a:pPr marL="350520" indent="-284480">
                        <a:lnSpc>
                          <a:spcPct val="100000"/>
                        </a:lnSpc>
                        <a:spcBef>
                          <a:spcPts val="5"/>
                        </a:spcBef>
                        <a:buChar char="□"/>
                        <a:tabLst>
                          <a:tab pos="351155" algn="l"/>
                        </a:tabLst>
                      </a:pPr>
                      <a:r>
                        <a:rPr dirty="0" sz="1500" spc="65">
                          <a:latin typeface="옥션고딕 B"/>
                          <a:cs typeface="옥션고딕 B"/>
                        </a:rPr>
                        <a:t>참  석  자  </a:t>
                      </a:r>
                      <a:r>
                        <a:rPr dirty="0" sz="1500" spc="-5">
                          <a:latin typeface="Book Antiqua"/>
                          <a:cs typeface="Book Antiqua"/>
                        </a:rPr>
                        <a:t>:</a:t>
                      </a:r>
                      <a:r>
                        <a:rPr dirty="0" sz="1500" spc="-110">
                          <a:latin typeface="Book Antiqua"/>
                          <a:cs typeface="Book Antiqua"/>
                        </a:rPr>
                        <a:t> </a:t>
                      </a:r>
                      <a:r>
                        <a:rPr dirty="0" sz="1500" spc="65">
                          <a:latin typeface="옥션고딕 B"/>
                          <a:cs typeface="옥션고딕 B"/>
                        </a:rPr>
                        <a:t>청렴옴부즈만 </a:t>
                      </a:r>
                      <a:r>
                        <a:rPr dirty="0" sz="1500" spc="25">
                          <a:latin typeface="Book Antiqua"/>
                          <a:cs typeface="Book Antiqua"/>
                        </a:rPr>
                        <a:t>5</a:t>
                      </a:r>
                      <a:r>
                        <a:rPr dirty="0" sz="1500" spc="25">
                          <a:latin typeface="옥션고딕 B"/>
                          <a:cs typeface="옥션고딕 B"/>
                        </a:rPr>
                        <a:t>명</a:t>
                      </a:r>
                      <a:endParaRPr sz="1500">
                        <a:latin typeface="옥션고딕 B"/>
                        <a:cs typeface="옥션고딕 B"/>
                      </a:endParaRPr>
                    </a:p>
                  </a:txBody>
                  <a:tcPr marL="0" marR="0" marB="0" marT="127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380237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  <a:p>
                      <a:pPr marL="350520" indent="-284480">
                        <a:lnSpc>
                          <a:spcPct val="100000"/>
                        </a:lnSpc>
                        <a:spcBef>
                          <a:spcPts val="1030"/>
                        </a:spcBef>
                        <a:buChar char="□"/>
                        <a:tabLst>
                          <a:tab pos="351155" algn="l"/>
                        </a:tabLst>
                      </a:pPr>
                      <a:r>
                        <a:rPr dirty="0" sz="1500" spc="105">
                          <a:latin typeface="옥션고딕 B"/>
                          <a:cs typeface="옥션고딕 B"/>
                        </a:rPr>
                        <a:t>회의</a:t>
                      </a:r>
                      <a:r>
                        <a:rPr dirty="0" sz="1500" spc="355">
                          <a:latin typeface="옥션고딕 B"/>
                          <a:cs typeface="옥션고딕 B"/>
                        </a:rPr>
                        <a:t> </a:t>
                      </a:r>
                      <a:r>
                        <a:rPr dirty="0" sz="1500" spc="105">
                          <a:latin typeface="옥션고딕 B"/>
                          <a:cs typeface="옥션고딕 B"/>
                        </a:rPr>
                        <a:t>안건</a:t>
                      </a:r>
                      <a:endParaRPr sz="1500">
                        <a:latin typeface="옥션고딕 B"/>
                        <a:cs typeface="옥션고딕 B"/>
                      </a:endParaRPr>
                    </a:p>
                    <a:p>
                      <a:pPr>
                        <a:lnSpc>
                          <a:spcPct val="100000"/>
                        </a:lnSpc>
                        <a:buFont typeface=""/>
                        <a:buChar char="□"/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  <a:p>
                      <a:pPr marL="160655">
                        <a:lnSpc>
                          <a:spcPct val="100000"/>
                        </a:lnSpc>
                      </a:pPr>
                      <a:r>
                        <a:rPr dirty="0" sz="1500" spc="-5">
                          <a:latin typeface="Book Antiqua"/>
                          <a:cs typeface="Book Antiqua"/>
                        </a:rPr>
                        <a:t>&lt; </a:t>
                      </a:r>
                      <a:r>
                        <a:rPr dirty="0" sz="1500" spc="125">
                          <a:latin typeface="옥션고딕 B"/>
                          <a:cs typeface="옥션고딕 B"/>
                        </a:rPr>
                        <a:t>보고안건 </a:t>
                      </a:r>
                      <a:r>
                        <a:rPr dirty="0" sz="1500" spc="25">
                          <a:latin typeface="Book Antiqua"/>
                          <a:cs typeface="Book Antiqua"/>
                        </a:rPr>
                        <a:t>(4</a:t>
                      </a:r>
                      <a:r>
                        <a:rPr dirty="0" sz="1500" spc="25">
                          <a:latin typeface="옥션고딕 B"/>
                          <a:cs typeface="옥션고딕 B"/>
                        </a:rPr>
                        <a:t>건</a:t>
                      </a:r>
                      <a:r>
                        <a:rPr dirty="0" sz="1500" spc="25">
                          <a:latin typeface="Book Antiqua"/>
                          <a:cs typeface="Book Antiqua"/>
                        </a:rPr>
                        <a:t>)</a:t>
                      </a:r>
                      <a:r>
                        <a:rPr dirty="0" sz="1500" spc="250">
                          <a:latin typeface="Book Antiqua"/>
                          <a:cs typeface="Book Antiqua"/>
                        </a:rPr>
                        <a:t> </a:t>
                      </a:r>
                      <a:r>
                        <a:rPr dirty="0" sz="1500" spc="-5">
                          <a:latin typeface="Book Antiqua"/>
                          <a:cs typeface="Book Antiqua"/>
                        </a:rPr>
                        <a:t>&gt;</a:t>
                      </a:r>
                      <a:endParaRPr sz="1500">
                        <a:latin typeface="Book Antiqua"/>
                        <a:cs typeface="Book Antiqua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  <a:p>
                      <a:pPr lvl="1" marL="588645" indent="-238125">
                        <a:lnSpc>
                          <a:spcPct val="100000"/>
                        </a:lnSpc>
                        <a:buFont typeface="Book Antiqua"/>
                        <a:buAutoNum type="arabicPeriod"/>
                        <a:tabLst>
                          <a:tab pos="589280" algn="l"/>
                        </a:tabLst>
                      </a:pPr>
                      <a:r>
                        <a:rPr dirty="0" sz="1500" spc="40">
                          <a:latin typeface="옥션고딕 B"/>
                          <a:cs typeface="옥션고딕 B"/>
                        </a:rPr>
                        <a:t>전차</a:t>
                      </a:r>
                      <a:r>
                        <a:rPr dirty="0" sz="1500" spc="40">
                          <a:latin typeface="Book Antiqua"/>
                          <a:cs typeface="Book Antiqua"/>
                        </a:rPr>
                        <a:t>(</a:t>
                      </a:r>
                      <a:r>
                        <a:rPr dirty="0" sz="1500" spc="-5">
                          <a:latin typeface="SimSun"/>
                          <a:cs typeface="SimSun"/>
                        </a:rPr>
                        <a:t>前次</a:t>
                      </a:r>
                      <a:r>
                        <a:rPr dirty="0" sz="1500" spc="-5">
                          <a:latin typeface="Book Antiqua"/>
                          <a:cs typeface="Book Antiqua"/>
                        </a:rPr>
                        <a:t>) </a:t>
                      </a:r>
                      <a:r>
                        <a:rPr dirty="0" sz="1500" spc="65">
                          <a:latin typeface="옥션고딕 B"/>
                          <a:cs typeface="옥션고딕 B"/>
                        </a:rPr>
                        <a:t>청렴옴부즈만</a:t>
                      </a:r>
                      <a:r>
                        <a:rPr dirty="0" sz="1500" spc="300">
                          <a:latin typeface="옥션고딕 B"/>
                          <a:cs typeface="옥션고딕 B"/>
                        </a:rPr>
                        <a:t> </a:t>
                      </a:r>
                      <a:r>
                        <a:rPr dirty="0" sz="1500" spc="65">
                          <a:latin typeface="옥션고딕 B"/>
                          <a:cs typeface="옥션고딕 B"/>
                        </a:rPr>
                        <a:t>회의결과</a:t>
                      </a:r>
                      <a:endParaRPr sz="1500">
                        <a:latin typeface="옥션고딕 B"/>
                        <a:cs typeface="옥션고딕 B"/>
                      </a:endParaRPr>
                    </a:p>
                    <a:p>
                      <a:pPr lvl="1">
                        <a:lnSpc>
                          <a:spcPct val="100000"/>
                        </a:lnSpc>
                        <a:spcBef>
                          <a:spcPts val="5"/>
                        </a:spcBef>
                        <a:buFont typeface="Book Antiqua"/>
                        <a:buAutoNum type="arabicPeriod"/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  <a:p>
                      <a:pPr lvl="1" marL="588645" indent="-238125">
                        <a:lnSpc>
                          <a:spcPct val="100000"/>
                        </a:lnSpc>
                        <a:buAutoNum type="arabicPeriod"/>
                        <a:tabLst>
                          <a:tab pos="589280" algn="l"/>
                        </a:tabLst>
                      </a:pPr>
                      <a:r>
                        <a:rPr dirty="0" sz="1500" spc="5">
                          <a:latin typeface="Book Antiqua"/>
                          <a:cs typeface="Book Antiqua"/>
                        </a:rPr>
                        <a:t>’15</a:t>
                      </a:r>
                      <a:r>
                        <a:rPr dirty="0" sz="1500" spc="5">
                          <a:latin typeface="옥션고딕 B"/>
                          <a:cs typeface="옥션고딕 B"/>
                        </a:rPr>
                        <a:t>년 </a:t>
                      </a:r>
                      <a:r>
                        <a:rPr dirty="0" sz="1500" spc="65">
                          <a:latin typeface="옥션고딕 B"/>
                          <a:cs typeface="옥션고딕 B"/>
                        </a:rPr>
                        <a:t>부패방지 시책평가</a:t>
                      </a:r>
                      <a:r>
                        <a:rPr dirty="0" sz="1500" spc="-180">
                          <a:latin typeface="옥션고딕 B"/>
                          <a:cs typeface="옥션고딕 B"/>
                        </a:rPr>
                        <a:t> </a:t>
                      </a:r>
                      <a:r>
                        <a:rPr dirty="0" sz="1500" spc="65">
                          <a:latin typeface="옥션고딕 B"/>
                          <a:cs typeface="옥션고딕 B"/>
                        </a:rPr>
                        <a:t>결과</a:t>
                      </a:r>
                      <a:endParaRPr sz="1500">
                        <a:latin typeface="옥션고딕 B"/>
                        <a:cs typeface="옥션고딕 B"/>
                      </a:endParaRPr>
                    </a:p>
                    <a:p>
                      <a:pPr lvl="1">
                        <a:lnSpc>
                          <a:spcPct val="100000"/>
                        </a:lnSpc>
                        <a:buFont typeface="Book Antiqua"/>
                        <a:buAutoNum type="arabicPeriod"/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  <a:p>
                      <a:pPr lvl="1" marL="588645" indent="-238125">
                        <a:lnSpc>
                          <a:spcPct val="100000"/>
                        </a:lnSpc>
                        <a:buAutoNum type="arabicPeriod"/>
                        <a:tabLst>
                          <a:tab pos="589280" algn="l"/>
                        </a:tabLst>
                      </a:pPr>
                      <a:r>
                        <a:rPr dirty="0" sz="1500" spc="5">
                          <a:latin typeface="Book Antiqua"/>
                          <a:cs typeface="Book Antiqua"/>
                        </a:rPr>
                        <a:t>’16</a:t>
                      </a:r>
                      <a:r>
                        <a:rPr dirty="0" sz="1500" spc="5">
                          <a:latin typeface="옥션고딕 B"/>
                          <a:cs typeface="옥션고딕 B"/>
                        </a:rPr>
                        <a:t>년 </a:t>
                      </a:r>
                      <a:r>
                        <a:rPr dirty="0" sz="1500" spc="65">
                          <a:latin typeface="옥션고딕 B"/>
                          <a:cs typeface="옥션고딕 B"/>
                        </a:rPr>
                        <a:t>권익위 반부패 청렴 정책</a:t>
                      </a:r>
                      <a:r>
                        <a:rPr dirty="0" sz="1500" spc="275">
                          <a:latin typeface="옥션고딕 B"/>
                          <a:cs typeface="옥션고딕 B"/>
                        </a:rPr>
                        <a:t> </a:t>
                      </a:r>
                      <a:r>
                        <a:rPr dirty="0" sz="1500" spc="65">
                          <a:latin typeface="옥션고딕 B"/>
                          <a:cs typeface="옥션고딕 B"/>
                        </a:rPr>
                        <a:t>기본방향</a:t>
                      </a:r>
                      <a:endParaRPr sz="1500">
                        <a:latin typeface="옥션고딕 B"/>
                        <a:cs typeface="옥션고딕 B"/>
                      </a:endParaRPr>
                    </a:p>
                    <a:p>
                      <a:pPr lvl="1">
                        <a:lnSpc>
                          <a:spcPct val="100000"/>
                        </a:lnSpc>
                        <a:spcBef>
                          <a:spcPts val="30"/>
                        </a:spcBef>
                        <a:buFont typeface="Book Antiqua"/>
                        <a:buAutoNum type="arabicPeriod"/>
                      </a:pPr>
                      <a:endParaRPr sz="1150">
                        <a:latin typeface="Times New Roman"/>
                        <a:cs typeface="Times New Roman"/>
                      </a:endParaRPr>
                    </a:p>
                    <a:p>
                      <a:pPr lvl="1" marL="588645" indent="-238125">
                        <a:lnSpc>
                          <a:spcPct val="100000"/>
                        </a:lnSpc>
                        <a:buAutoNum type="arabicPeriod"/>
                        <a:tabLst>
                          <a:tab pos="589280" algn="l"/>
                        </a:tabLst>
                      </a:pPr>
                      <a:r>
                        <a:rPr dirty="0" sz="1500" spc="5">
                          <a:latin typeface="Book Antiqua"/>
                          <a:cs typeface="Book Antiqua"/>
                        </a:rPr>
                        <a:t>’15</a:t>
                      </a:r>
                      <a:r>
                        <a:rPr dirty="0" sz="1500" spc="5">
                          <a:latin typeface="옥션고딕 B"/>
                          <a:cs typeface="옥션고딕 B"/>
                        </a:rPr>
                        <a:t>년 </a:t>
                      </a:r>
                      <a:r>
                        <a:rPr dirty="0" sz="1500" spc="65">
                          <a:latin typeface="옥션고딕 B"/>
                          <a:cs typeface="옥션고딕 B"/>
                        </a:rPr>
                        <a:t>청렴옴부즈만 활동</a:t>
                      </a:r>
                      <a:r>
                        <a:rPr dirty="0" sz="1500" spc="-180">
                          <a:latin typeface="옥션고딕 B"/>
                          <a:cs typeface="옥션고딕 B"/>
                        </a:rPr>
                        <a:t> </a:t>
                      </a:r>
                      <a:r>
                        <a:rPr dirty="0" sz="1500" spc="65">
                          <a:latin typeface="옥션고딕 B"/>
                          <a:cs typeface="옥션고딕 B"/>
                        </a:rPr>
                        <a:t>실적</a:t>
                      </a:r>
                      <a:endParaRPr sz="1500">
                        <a:latin typeface="옥션고딕 B"/>
                        <a:cs typeface="옥션고딕 B"/>
                      </a:endParaRPr>
                    </a:p>
                    <a:p>
                      <a:pPr marL="160655">
                        <a:lnSpc>
                          <a:spcPct val="100000"/>
                        </a:lnSpc>
                        <a:spcBef>
                          <a:spcPts val="1340"/>
                        </a:spcBef>
                      </a:pPr>
                      <a:r>
                        <a:rPr dirty="0" sz="1500" spc="-5">
                          <a:latin typeface="Book Antiqua"/>
                          <a:cs typeface="Book Antiqua"/>
                        </a:rPr>
                        <a:t>&lt; </a:t>
                      </a:r>
                      <a:r>
                        <a:rPr dirty="0" sz="1500" spc="125">
                          <a:latin typeface="옥션고딕 B"/>
                          <a:cs typeface="옥션고딕 B"/>
                        </a:rPr>
                        <a:t>심의안건 </a:t>
                      </a:r>
                      <a:r>
                        <a:rPr dirty="0" sz="1500" spc="25">
                          <a:latin typeface="Book Antiqua"/>
                          <a:cs typeface="Book Antiqua"/>
                        </a:rPr>
                        <a:t>(1</a:t>
                      </a:r>
                      <a:r>
                        <a:rPr dirty="0" sz="1500" spc="25">
                          <a:latin typeface="옥션고딕 B"/>
                          <a:cs typeface="옥션고딕 B"/>
                        </a:rPr>
                        <a:t>건</a:t>
                      </a:r>
                      <a:r>
                        <a:rPr dirty="0" sz="1500" spc="25">
                          <a:latin typeface="Book Antiqua"/>
                          <a:cs typeface="Book Antiqua"/>
                        </a:rPr>
                        <a:t>)</a:t>
                      </a:r>
                      <a:r>
                        <a:rPr dirty="0" sz="1500" spc="250">
                          <a:latin typeface="Book Antiqua"/>
                          <a:cs typeface="Book Antiqua"/>
                        </a:rPr>
                        <a:t> </a:t>
                      </a:r>
                      <a:r>
                        <a:rPr dirty="0" sz="1500" spc="-5">
                          <a:latin typeface="Book Antiqua"/>
                          <a:cs typeface="Book Antiqua"/>
                        </a:rPr>
                        <a:t>&gt;</a:t>
                      </a:r>
                      <a:endParaRPr sz="1500">
                        <a:latin typeface="Book Antiqua"/>
                        <a:cs typeface="Book Antiqua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  <a:p>
                      <a:pPr marL="350520">
                        <a:lnSpc>
                          <a:spcPct val="100000"/>
                        </a:lnSpc>
                      </a:pPr>
                      <a:r>
                        <a:rPr dirty="0" sz="1500" spc="-10">
                          <a:latin typeface="Book Antiqua"/>
                          <a:cs typeface="Book Antiqua"/>
                        </a:rPr>
                        <a:t>1.</a:t>
                      </a:r>
                      <a:r>
                        <a:rPr dirty="0" sz="1500" spc="-5">
                          <a:latin typeface="SimSun"/>
                          <a:cs typeface="SimSun"/>
                        </a:rPr>
                        <a:t>「</a:t>
                      </a:r>
                      <a:r>
                        <a:rPr dirty="0" sz="1500" spc="65">
                          <a:latin typeface="옥션고딕 B"/>
                          <a:cs typeface="옥션고딕 B"/>
                        </a:rPr>
                        <a:t>임직원</a:t>
                      </a:r>
                      <a:r>
                        <a:rPr dirty="0" sz="1500" spc="300">
                          <a:latin typeface="옥션고딕 B"/>
                          <a:cs typeface="옥션고딕 B"/>
                        </a:rPr>
                        <a:t> </a:t>
                      </a:r>
                      <a:r>
                        <a:rPr dirty="0" sz="1500" spc="65">
                          <a:latin typeface="옥션고딕 B"/>
                          <a:cs typeface="옥션고딕 B"/>
                        </a:rPr>
                        <a:t>행동강령</a:t>
                      </a:r>
                      <a:r>
                        <a:rPr dirty="0" sz="1500" spc="-5">
                          <a:latin typeface="SimSun"/>
                          <a:cs typeface="SimSun"/>
                        </a:rPr>
                        <a:t>」</a:t>
                      </a:r>
                      <a:r>
                        <a:rPr dirty="0" sz="1500" spc="65">
                          <a:latin typeface="옥션고딕 B"/>
                          <a:cs typeface="옥션고딕 B"/>
                        </a:rPr>
                        <a:t>일부</a:t>
                      </a:r>
                      <a:r>
                        <a:rPr dirty="0" sz="1500" spc="280">
                          <a:latin typeface="옥션고딕 B"/>
                          <a:cs typeface="옥션고딕 B"/>
                        </a:rPr>
                        <a:t> </a:t>
                      </a:r>
                      <a:r>
                        <a:rPr dirty="0" sz="1500" spc="35">
                          <a:latin typeface="옥션고딕 B"/>
                          <a:cs typeface="옥션고딕 B"/>
                        </a:rPr>
                        <a:t>개정</a:t>
                      </a:r>
                      <a:r>
                        <a:rPr dirty="0" sz="1500" spc="35">
                          <a:latin typeface="Book Antiqua"/>
                          <a:cs typeface="Book Antiqua"/>
                        </a:rPr>
                        <a:t>(</a:t>
                      </a:r>
                      <a:r>
                        <a:rPr dirty="0" sz="1500" spc="35">
                          <a:latin typeface="옥션고딕 B"/>
                          <a:cs typeface="옥션고딕 B"/>
                        </a:rPr>
                        <a:t>안</a:t>
                      </a:r>
                      <a:r>
                        <a:rPr dirty="0" sz="1500" spc="35">
                          <a:latin typeface="Book Antiqua"/>
                          <a:cs typeface="Book Antiqua"/>
                        </a:rPr>
                        <a:t>)</a:t>
                      </a:r>
                      <a:r>
                        <a:rPr dirty="0" sz="1500" spc="360">
                          <a:latin typeface="Book Antiqua"/>
                          <a:cs typeface="Book Antiqua"/>
                        </a:rPr>
                        <a:t> </a:t>
                      </a:r>
                      <a:r>
                        <a:rPr dirty="0" sz="1500" spc="65">
                          <a:latin typeface="옥션고딕 B"/>
                          <a:cs typeface="옥션고딕 B"/>
                        </a:rPr>
                        <a:t>의견수렴</a:t>
                      </a:r>
                      <a:endParaRPr sz="1500">
                        <a:latin typeface="옥션고딕 B"/>
                        <a:cs typeface="옥션고딕 B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479550">
                <a:tc>
                  <a:txBody>
                    <a:bodyPr/>
                    <a:lstStyle/>
                    <a:p>
                      <a:pPr marL="66040">
                        <a:lnSpc>
                          <a:spcPct val="100000"/>
                        </a:lnSpc>
                        <a:spcBef>
                          <a:spcPts val="570"/>
                        </a:spcBef>
                      </a:pPr>
                      <a:r>
                        <a:rPr dirty="0" sz="1500" spc="65">
                          <a:latin typeface="옥션고딕 B"/>
                          <a:cs typeface="옥션고딕 B"/>
                        </a:rPr>
                        <a:t>□ </a:t>
                      </a:r>
                      <a:r>
                        <a:rPr dirty="0" sz="1500" spc="105">
                          <a:latin typeface="옥션고딕 B"/>
                          <a:cs typeface="옥션고딕 B"/>
                        </a:rPr>
                        <a:t>회의 내용 </a:t>
                      </a:r>
                      <a:r>
                        <a:rPr dirty="0" sz="1500" spc="65">
                          <a:latin typeface="옥션고딕 B"/>
                          <a:cs typeface="옥션고딕 B"/>
                        </a:rPr>
                        <a:t>및</a:t>
                      </a:r>
                      <a:r>
                        <a:rPr dirty="0" sz="1500" spc="-25">
                          <a:latin typeface="옥션고딕 B"/>
                          <a:cs typeface="옥션고딕 B"/>
                        </a:rPr>
                        <a:t> </a:t>
                      </a:r>
                      <a:r>
                        <a:rPr dirty="0" sz="1500" spc="100">
                          <a:latin typeface="옥션고딕 B"/>
                          <a:cs typeface="옥션고딕 B"/>
                        </a:rPr>
                        <a:t>결과</a:t>
                      </a:r>
                      <a:endParaRPr sz="1500">
                        <a:latin typeface="옥션고딕 B"/>
                        <a:cs typeface="옥션고딕 B"/>
                      </a:endParaRPr>
                    </a:p>
                    <a:p>
                      <a:pPr marL="160655">
                        <a:lnSpc>
                          <a:spcPct val="100000"/>
                        </a:lnSpc>
                        <a:spcBef>
                          <a:spcPts val="1200"/>
                        </a:spcBef>
                      </a:pPr>
                      <a:r>
                        <a:rPr dirty="0" sz="1500" spc="-5">
                          <a:latin typeface="Book Antiqua"/>
                          <a:cs typeface="Book Antiqua"/>
                        </a:rPr>
                        <a:t>&lt; </a:t>
                      </a:r>
                      <a:r>
                        <a:rPr dirty="0" sz="1500" spc="125">
                          <a:latin typeface="옥션고딕 B"/>
                          <a:cs typeface="옥션고딕 B"/>
                        </a:rPr>
                        <a:t>보고안건 </a:t>
                      </a:r>
                      <a:r>
                        <a:rPr dirty="0" sz="1500" spc="25">
                          <a:latin typeface="Book Antiqua"/>
                          <a:cs typeface="Book Antiqua"/>
                        </a:rPr>
                        <a:t>(4</a:t>
                      </a:r>
                      <a:r>
                        <a:rPr dirty="0" sz="1500" spc="25">
                          <a:latin typeface="옥션고딕 B"/>
                          <a:cs typeface="옥션고딕 B"/>
                        </a:rPr>
                        <a:t>건</a:t>
                      </a:r>
                      <a:r>
                        <a:rPr dirty="0" sz="1500" spc="25">
                          <a:latin typeface="Book Antiqua"/>
                          <a:cs typeface="Book Antiqua"/>
                        </a:rPr>
                        <a:t>)</a:t>
                      </a:r>
                      <a:r>
                        <a:rPr dirty="0" sz="1500" spc="250">
                          <a:latin typeface="Book Antiqua"/>
                          <a:cs typeface="Book Antiqua"/>
                        </a:rPr>
                        <a:t> </a:t>
                      </a:r>
                      <a:r>
                        <a:rPr dirty="0" sz="1500" spc="-5">
                          <a:latin typeface="Book Antiqua"/>
                          <a:cs typeface="Book Antiqua"/>
                        </a:rPr>
                        <a:t>&gt;</a:t>
                      </a:r>
                      <a:endParaRPr sz="1500">
                        <a:latin typeface="Book Antiqua"/>
                        <a:cs typeface="Book Antiqua"/>
                      </a:endParaRPr>
                    </a:p>
                    <a:p>
                      <a:pPr marL="398145" indent="-237490">
                        <a:lnSpc>
                          <a:spcPct val="100000"/>
                        </a:lnSpc>
                        <a:spcBef>
                          <a:spcPts val="1195"/>
                        </a:spcBef>
                        <a:buFont typeface="Book Antiqua"/>
                        <a:buAutoNum type="arabicPeriod"/>
                        <a:tabLst>
                          <a:tab pos="398780" algn="l"/>
                        </a:tabLst>
                      </a:pPr>
                      <a:r>
                        <a:rPr dirty="0" sz="1500" spc="85">
                          <a:latin typeface="옥션고딕 B"/>
                          <a:cs typeface="옥션고딕 B"/>
                        </a:rPr>
                        <a:t>전차</a:t>
                      </a:r>
                      <a:r>
                        <a:rPr dirty="0" sz="1500" spc="85">
                          <a:latin typeface="Book Antiqua"/>
                          <a:cs typeface="Book Antiqua"/>
                        </a:rPr>
                        <a:t>(</a:t>
                      </a:r>
                      <a:r>
                        <a:rPr dirty="0" sz="1500" spc="65">
                          <a:latin typeface="SimSun"/>
                          <a:cs typeface="SimSun"/>
                        </a:rPr>
                        <a:t>前</a:t>
                      </a:r>
                      <a:r>
                        <a:rPr dirty="0" sz="1500" spc="55">
                          <a:latin typeface="SimSun"/>
                          <a:cs typeface="SimSun"/>
                        </a:rPr>
                        <a:t>次</a:t>
                      </a:r>
                      <a:r>
                        <a:rPr dirty="0" sz="1500" spc="-5">
                          <a:latin typeface="Book Antiqua"/>
                          <a:cs typeface="Book Antiqua"/>
                        </a:rPr>
                        <a:t>) </a:t>
                      </a:r>
                      <a:r>
                        <a:rPr dirty="0" sz="1500" spc="125">
                          <a:latin typeface="옥션고딕 B"/>
                          <a:cs typeface="옥션고딕 B"/>
                        </a:rPr>
                        <a:t>청렴옴부즈만</a:t>
                      </a:r>
                      <a:r>
                        <a:rPr dirty="0" sz="1500" spc="355">
                          <a:latin typeface="옥션고딕 B"/>
                          <a:cs typeface="옥션고딕 B"/>
                        </a:rPr>
                        <a:t> </a:t>
                      </a:r>
                      <a:r>
                        <a:rPr dirty="0" sz="1500" spc="125">
                          <a:latin typeface="옥션고딕 B"/>
                          <a:cs typeface="옥션고딕 B"/>
                        </a:rPr>
                        <a:t>회의결과</a:t>
                      </a:r>
                      <a:endParaRPr sz="1500">
                        <a:latin typeface="옥션고딕 B"/>
                        <a:cs typeface="옥션고딕 B"/>
                      </a:endParaRPr>
                    </a:p>
                    <a:p>
                      <a:pPr lvl="1" marL="541020" indent="-284480">
                        <a:lnSpc>
                          <a:spcPct val="100000"/>
                        </a:lnSpc>
                        <a:spcBef>
                          <a:spcPts val="1195"/>
                        </a:spcBef>
                        <a:buChar char="○"/>
                        <a:tabLst>
                          <a:tab pos="541655" algn="l"/>
                        </a:tabLst>
                      </a:pPr>
                      <a:r>
                        <a:rPr dirty="0" sz="1500" spc="65">
                          <a:latin typeface="옥션고딕 B"/>
                          <a:cs typeface="옥션고딕 B"/>
                        </a:rPr>
                        <a:t>이견없음</a:t>
                      </a:r>
                      <a:endParaRPr sz="1500">
                        <a:latin typeface="옥션고딕 B"/>
                        <a:cs typeface="옥션고딕 B"/>
                      </a:endParaRPr>
                    </a:p>
                  </a:txBody>
                  <a:tcPr marL="0" marR="0" marB="0" marT="7239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sp>
        <p:nvSpPr>
          <p:cNvPr id="4" name="object 4"/>
          <p:cNvSpPr/>
          <p:nvPr/>
        </p:nvSpPr>
        <p:spPr>
          <a:xfrm>
            <a:off x="737222" y="1097597"/>
            <a:ext cx="6079007" cy="42626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806767" y="1151887"/>
            <a:ext cx="2741295" cy="99695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42545">
              <a:lnSpc>
                <a:spcPct val="100000"/>
              </a:lnSpc>
              <a:spcBef>
                <a:spcPts val="95"/>
              </a:spcBef>
            </a:pPr>
            <a:r>
              <a:rPr dirty="0" sz="1800" spc="-5">
                <a:latin typeface="HY헤드라인M"/>
                <a:cs typeface="HY헤드라인M"/>
              </a:rPr>
              <a:t>[참고 3] 정례회의</a:t>
            </a:r>
            <a:r>
              <a:rPr dirty="0" sz="1800" spc="-325">
                <a:latin typeface="HY헤드라인M"/>
                <a:cs typeface="HY헤드라인M"/>
              </a:rPr>
              <a:t> </a:t>
            </a:r>
            <a:r>
              <a:rPr dirty="0" sz="1800" spc="-5">
                <a:latin typeface="HY헤드라인M"/>
                <a:cs typeface="HY헤드라인M"/>
              </a:rPr>
              <a:t>회의록</a:t>
            </a:r>
            <a:endParaRPr sz="1800">
              <a:latin typeface="HY헤드라인M"/>
              <a:cs typeface="HY헤드라인M"/>
            </a:endParaRPr>
          </a:p>
          <a:p>
            <a:pPr>
              <a:lnSpc>
                <a:spcPct val="100000"/>
              </a:lnSpc>
            </a:pPr>
            <a:endParaRPr sz="18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14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dirty="0" sz="1500" spc="-5">
                <a:latin typeface="HY헤드라인M"/>
                <a:cs typeface="HY헤드라인M"/>
              </a:rPr>
              <a:t>[1차</a:t>
            </a:r>
            <a:r>
              <a:rPr dirty="0" sz="1500" spc="229">
                <a:latin typeface="HY헤드라인M"/>
                <a:cs typeface="HY헤드라인M"/>
              </a:rPr>
              <a:t> </a:t>
            </a:r>
            <a:r>
              <a:rPr dirty="0" sz="1500" spc="-5">
                <a:latin typeface="HY헤드라인M"/>
                <a:cs typeface="HY헤드라인M"/>
              </a:rPr>
              <a:t>회의]</a:t>
            </a:r>
            <a:endParaRPr sz="1500">
              <a:latin typeface="HY헤드라인M"/>
              <a:cs typeface="HY헤드라인M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725030" y="1097597"/>
            <a:ext cx="6105525" cy="0"/>
          </a:xfrm>
          <a:custGeom>
            <a:avLst/>
            <a:gdLst/>
            <a:ahLst/>
            <a:cxnLst/>
            <a:rect l="l" t="t" r="r" b="b"/>
            <a:pathLst>
              <a:path w="6105525" h="0">
                <a:moveTo>
                  <a:pt x="0" y="0"/>
                </a:moveTo>
                <a:lnTo>
                  <a:pt x="6104915" y="0"/>
                </a:lnTo>
              </a:path>
            </a:pathLst>
          </a:custGeom>
          <a:ln w="25895">
            <a:solidFill>
              <a:srgbClr val="787878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725030" y="1523860"/>
            <a:ext cx="6105525" cy="0"/>
          </a:xfrm>
          <a:custGeom>
            <a:avLst/>
            <a:gdLst/>
            <a:ahLst/>
            <a:cxnLst/>
            <a:rect l="l" t="t" r="r" b="b"/>
            <a:pathLst>
              <a:path w="6105525" h="0">
                <a:moveTo>
                  <a:pt x="0" y="0"/>
                </a:moveTo>
                <a:lnTo>
                  <a:pt x="6104915" y="0"/>
                </a:lnTo>
              </a:path>
            </a:pathLst>
          </a:custGeom>
          <a:ln w="25895">
            <a:solidFill>
              <a:srgbClr val="787878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1155"/>
              </a:lnSpc>
            </a:pPr>
            <a:r>
              <a:rPr dirty="0" spc="-5"/>
              <a:t>- </a:t>
            </a:r>
            <a:r>
              <a:rPr dirty="0" spc="-5"/>
              <a:t>8</a:t>
            </a:r>
            <a:r>
              <a:rPr dirty="0" spc="-70"/>
              <a:t> </a:t>
            </a:r>
            <a:r>
              <a:rPr dirty="0" spc="-5"/>
              <a:t>-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01204" y="1202124"/>
            <a:ext cx="5880735" cy="634365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250190" indent="-237490">
              <a:lnSpc>
                <a:spcPct val="100000"/>
              </a:lnSpc>
              <a:spcBef>
                <a:spcPts val="95"/>
              </a:spcBef>
              <a:buAutoNum type="arabicPeriod" startAt="2"/>
              <a:tabLst>
                <a:tab pos="250825" algn="l"/>
              </a:tabLst>
            </a:pPr>
            <a:r>
              <a:rPr dirty="0" sz="1500" spc="5">
                <a:latin typeface="Book Antiqua"/>
                <a:cs typeface="Book Antiqua"/>
              </a:rPr>
              <a:t>’15</a:t>
            </a:r>
            <a:r>
              <a:rPr dirty="0" sz="1500" spc="5">
                <a:latin typeface="옥션고딕 B"/>
                <a:cs typeface="옥션고딕 B"/>
              </a:rPr>
              <a:t>년 </a:t>
            </a:r>
            <a:r>
              <a:rPr dirty="0" sz="1500" spc="125">
                <a:latin typeface="옥션고딕 B"/>
                <a:cs typeface="옥션고딕 B"/>
              </a:rPr>
              <a:t>부패방지 시책평가</a:t>
            </a:r>
            <a:r>
              <a:rPr dirty="0" sz="1500" spc="-60">
                <a:latin typeface="옥션고딕 B"/>
                <a:cs typeface="옥션고딕 B"/>
              </a:rPr>
              <a:t> </a:t>
            </a:r>
            <a:r>
              <a:rPr dirty="0" sz="1500" spc="105">
                <a:latin typeface="옥션고딕 B"/>
                <a:cs typeface="옥션고딕 B"/>
              </a:rPr>
              <a:t>결과</a:t>
            </a:r>
            <a:endParaRPr sz="1500">
              <a:latin typeface="옥션고딕 B"/>
              <a:cs typeface="옥션고딕 B"/>
            </a:endParaRPr>
          </a:p>
          <a:p>
            <a:pPr algn="just" lvl="1" marL="408305" marR="5080" indent="-299720">
              <a:lnSpc>
                <a:spcPct val="166500"/>
              </a:lnSpc>
              <a:buFont typeface=""/>
              <a:buChar char="○"/>
              <a:tabLst>
                <a:tab pos="408940" algn="l"/>
              </a:tabLst>
            </a:pPr>
            <a:r>
              <a:rPr dirty="0" sz="1500" spc="25">
                <a:latin typeface="Book Antiqua"/>
                <a:cs typeface="Book Antiqua"/>
              </a:rPr>
              <a:t>(</a:t>
            </a:r>
            <a:r>
              <a:rPr dirty="0" sz="1500" spc="25">
                <a:latin typeface="옥션고딕 B"/>
                <a:cs typeface="옥션고딕 B"/>
              </a:rPr>
              <a:t>최○○ </a:t>
            </a:r>
            <a:r>
              <a:rPr dirty="0" sz="1500" spc="0">
                <a:latin typeface="옥션고딕 B"/>
                <a:cs typeface="옥션고딕 B"/>
              </a:rPr>
              <a:t>위원</a:t>
            </a:r>
            <a:r>
              <a:rPr dirty="0" sz="1500" spc="0">
                <a:latin typeface="Book Antiqua"/>
                <a:cs typeface="Book Antiqua"/>
              </a:rPr>
              <a:t>) </a:t>
            </a:r>
            <a:r>
              <a:rPr dirty="0" sz="1500" spc="60">
                <a:latin typeface="옥션고딕 B"/>
                <a:cs typeface="옥션고딕 B"/>
              </a:rPr>
              <a:t>올해 </a:t>
            </a:r>
            <a:r>
              <a:rPr dirty="0" sz="1500" spc="55">
                <a:latin typeface="옥션고딕 B"/>
                <a:cs typeface="옥션고딕 B"/>
              </a:rPr>
              <a:t>시책평가 추진계획을 </a:t>
            </a:r>
            <a:r>
              <a:rPr dirty="0" sz="1500" spc="50">
                <a:latin typeface="옥션고딕 B"/>
                <a:cs typeface="옥션고딕 B"/>
              </a:rPr>
              <a:t>평가지표별로 </a:t>
            </a:r>
            <a:r>
              <a:rPr dirty="0" sz="1500" spc="55">
                <a:latin typeface="옥션고딕 B"/>
                <a:cs typeface="옥션고딕 B"/>
              </a:rPr>
              <a:t>세부적  </a:t>
            </a:r>
            <a:r>
              <a:rPr dirty="0" sz="1500" spc="80">
                <a:latin typeface="옥션고딕 B"/>
                <a:cs typeface="옥션고딕 B"/>
              </a:rPr>
              <a:t>으로 </a:t>
            </a:r>
            <a:r>
              <a:rPr dirty="0" sz="1500" spc="30">
                <a:latin typeface="옥션고딕 B"/>
                <a:cs typeface="옥션고딕 B"/>
              </a:rPr>
              <a:t>작성하여 </a:t>
            </a:r>
            <a:r>
              <a:rPr dirty="0" sz="1500" spc="65">
                <a:latin typeface="옥션고딕 B"/>
                <a:cs typeface="옥션고딕 B"/>
              </a:rPr>
              <a:t>전 </a:t>
            </a:r>
            <a:r>
              <a:rPr dirty="0" sz="1500" spc="30">
                <a:latin typeface="옥션고딕 B"/>
                <a:cs typeface="옥션고딕 B"/>
              </a:rPr>
              <a:t>임직원들이 </a:t>
            </a:r>
            <a:r>
              <a:rPr dirty="0" sz="1500" spc="40">
                <a:latin typeface="옥션고딕 B"/>
                <a:cs typeface="옥션고딕 B"/>
              </a:rPr>
              <a:t>연간 </a:t>
            </a:r>
            <a:r>
              <a:rPr dirty="0" sz="1500" spc="30">
                <a:latin typeface="옥션고딕 B"/>
                <a:cs typeface="옥션고딕 B"/>
              </a:rPr>
              <a:t>추진활동에 </a:t>
            </a:r>
            <a:r>
              <a:rPr dirty="0" sz="1500" spc="40">
                <a:latin typeface="옥션고딕 B"/>
                <a:cs typeface="옥션고딕 B"/>
              </a:rPr>
              <a:t>대해 </a:t>
            </a:r>
            <a:r>
              <a:rPr dirty="0" sz="1500" spc="30">
                <a:latin typeface="옥션고딕 B"/>
                <a:cs typeface="옥션고딕 B"/>
              </a:rPr>
              <a:t>인지하여  </a:t>
            </a:r>
            <a:r>
              <a:rPr dirty="0" sz="1500" spc="25">
                <a:latin typeface="옥션고딕 B"/>
                <a:cs typeface="옥션고딕 B"/>
              </a:rPr>
              <a:t>적극 </a:t>
            </a:r>
            <a:r>
              <a:rPr dirty="0" sz="1500">
                <a:latin typeface="옥션고딕 B"/>
                <a:cs typeface="옥션고딕 B"/>
              </a:rPr>
              <a:t>협조 </a:t>
            </a:r>
            <a:r>
              <a:rPr dirty="0" sz="1500" spc="65">
                <a:latin typeface="옥션고딕 B"/>
                <a:cs typeface="옥션고딕 B"/>
              </a:rPr>
              <a:t>할 수 </a:t>
            </a:r>
            <a:r>
              <a:rPr dirty="0" sz="1500" spc="-75">
                <a:latin typeface="옥션고딕 B"/>
                <a:cs typeface="옥션고딕 B"/>
              </a:rPr>
              <a:t>있도록 </a:t>
            </a:r>
            <a:r>
              <a:rPr dirty="0" sz="1500" spc="-40">
                <a:latin typeface="옥션고딕 B"/>
                <a:cs typeface="옥션고딕 B"/>
              </a:rPr>
              <a:t>공유하며</a:t>
            </a:r>
            <a:r>
              <a:rPr dirty="0" sz="1500" spc="-40">
                <a:latin typeface="Book Antiqua"/>
                <a:cs typeface="Book Antiqua"/>
              </a:rPr>
              <a:t>, </a:t>
            </a:r>
            <a:r>
              <a:rPr dirty="0" sz="1500" spc="5">
                <a:latin typeface="옥션고딕 B"/>
                <a:cs typeface="옥션고딕 B"/>
              </a:rPr>
              <a:t>작년 </a:t>
            </a:r>
            <a:r>
              <a:rPr dirty="0" sz="1500" spc="-25">
                <a:latin typeface="옥션고딕 B"/>
                <a:cs typeface="옥션고딕 B"/>
              </a:rPr>
              <a:t>평가결과에 </a:t>
            </a:r>
            <a:r>
              <a:rPr dirty="0" sz="1500" spc="-10">
                <a:latin typeface="옥션고딕 B"/>
                <a:cs typeface="옥션고딕 B"/>
              </a:rPr>
              <a:t>개선이 필요한  </a:t>
            </a:r>
            <a:r>
              <a:rPr dirty="0" sz="1500" spc="-30">
                <a:latin typeface="옥션고딕 B"/>
                <a:cs typeface="옥션고딕 B"/>
              </a:rPr>
              <a:t>사항은 권익위 </a:t>
            </a:r>
            <a:r>
              <a:rPr dirty="0" sz="1500" spc="15">
                <a:latin typeface="옥션고딕 B"/>
                <a:cs typeface="옥션고딕 B"/>
              </a:rPr>
              <a:t>청렴도 </a:t>
            </a:r>
            <a:r>
              <a:rPr dirty="0" sz="1500" spc="30">
                <a:latin typeface="옥션고딕 B"/>
                <a:cs typeface="옥션고딕 B"/>
              </a:rPr>
              <a:t>측정 </a:t>
            </a:r>
            <a:r>
              <a:rPr dirty="0" sz="1500" spc="65">
                <a:latin typeface="옥션고딕 B"/>
                <a:cs typeface="옥션고딕 B"/>
              </a:rPr>
              <a:t>전 </a:t>
            </a:r>
            <a:r>
              <a:rPr dirty="0" sz="1500" spc="-10">
                <a:latin typeface="Book Antiqua"/>
                <a:cs typeface="Book Antiqua"/>
              </a:rPr>
              <a:t>’16</a:t>
            </a:r>
            <a:r>
              <a:rPr dirty="0" sz="1500" spc="-10">
                <a:latin typeface="옥션고딕 B"/>
                <a:cs typeface="옥션고딕 B"/>
              </a:rPr>
              <a:t>년 </a:t>
            </a:r>
            <a:r>
              <a:rPr dirty="0" sz="1500" spc="10">
                <a:latin typeface="옥션고딕 B"/>
                <a:cs typeface="옥션고딕 B"/>
              </a:rPr>
              <a:t>상반기에 </a:t>
            </a:r>
            <a:r>
              <a:rPr dirty="0" sz="1500" spc="5">
                <a:latin typeface="옥션고딕 B"/>
                <a:cs typeface="옥션고딕 B"/>
              </a:rPr>
              <a:t>전사적으로</a:t>
            </a:r>
            <a:r>
              <a:rPr dirty="0" sz="1500" spc="275">
                <a:latin typeface="옥션고딕 B"/>
                <a:cs typeface="옥션고딕 B"/>
              </a:rPr>
              <a:t> </a:t>
            </a:r>
            <a:r>
              <a:rPr dirty="0" sz="1500" spc="30">
                <a:latin typeface="옥션고딕 B"/>
                <a:cs typeface="옥션고딕 B"/>
              </a:rPr>
              <a:t>추진</a:t>
            </a:r>
            <a:endParaRPr sz="1500">
              <a:latin typeface="옥션고딕 B"/>
              <a:cs typeface="옥션고딕 B"/>
            </a:endParaRPr>
          </a:p>
          <a:p>
            <a:pPr algn="just" lvl="1" marL="423545" marR="5080" indent="-314960">
              <a:lnSpc>
                <a:spcPct val="166500"/>
              </a:lnSpc>
              <a:buFont typeface=""/>
              <a:buChar char="○"/>
              <a:tabLst>
                <a:tab pos="426084" algn="l"/>
              </a:tabLst>
            </a:pPr>
            <a:r>
              <a:rPr dirty="0" sz="1500" spc="35">
                <a:latin typeface="Book Antiqua"/>
                <a:cs typeface="Book Antiqua"/>
              </a:rPr>
              <a:t>(</a:t>
            </a:r>
            <a:r>
              <a:rPr dirty="0" sz="1500" spc="35">
                <a:latin typeface="옥션고딕 B"/>
                <a:cs typeface="옥션고딕 B"/>
              </a:rPr>
              <a:t>홍○○ </a:t>
            </a:r>
            <a:r>
              <a:rPr dirty="0" sz="1500" spc="40">
                <a:latin typeface="옥션고딕 B"/>
                <a:cs typeface="옥션고딕 B"/>
              </a:rPr>
              <a:t>위원</a:t>
            </a:r>
            <a:r>
              <a:rPr dirty="0" sz="1500" spc="40">
                <a:latin typeface="Book Antiqua"/>
                <a:cs typeface="Book Antiqua"/>
              </a:rPr>
              <a:t>) </a:t>
            </a:r>
            <a:r>
              <a:rPr dirty="0" sz="1500" spc="65">
                <a:latin typeface="옥션고딕 B"/>
                <a:cs typeface="옥션고딕 B"/>
              </a:rPr>
              <a:t>시책평가 등급이 우수한 기관과의 벤치마킹을  추진하여 </a:t>
            </a:r>
            <a:r>
              <a:rPr dirty="0" sz="1500" spc="40">
                <a:latin typeface="Book Antiqua"/>
                <a:cs typeface="Book Antiqua"/>
              </a:rPr>
              <a:t>1</a:t>
            </a:r>
            <a:r>
              <a:rPr dirty="0" sz="1500" spc="40">
                <a:latin typeface="옥션고딕 B"/>
                <a:cs typeface="옥션고딕 B"/>
              </a:rPr>
              <a:t>등급 </a:t>
            </a:r>
            <a:r>
              <a:rPr dirty="0" sz="1500" spc="65">
                <a:latin typeface="옥션고딕 B"/>
                <a:cs typeface="옥션고딕 B"/>
              </a:rPr>
              <a:t>기관을 유지할 수 있도록</a:t>
            </a:r>
            <a:r>
              <a:rPr dirty="0" sz="1500" spc="415">
                <a:latin typeface="옥션고딕 B"/>
                <a:cs typeface="옥션고딕 B"/>
              </a:rPr>
              <a:t> </a:t>
            </a:r>
            <a:r>
              <a:rPr dirty="0" sz="1500" spc="65">
                <a:latin typeface="옥션고딕 B"/>
                <a:cs typeface="옥션고딕 B"/>
              </a:rPr>
              <a:t>노력</a:t>
            </a:r>
            <a:endParaRPr sz="1500">
              <a:latin typeface="옥션고딕 B"/>
              <a:cs typeface="옥션고딕 B"/>
            </a:endParaRPr>
          </a:p>
          <a:p>
            <a:pPr algn="just" lvl="1" marL="407034" marR="5080" indent="-298450">
              <a:lnSpc>
                <a:spcPct val="166500"/>
              </a:lnSpc>
              <a:buFont typeface=""/>
              <a:buChar char="○"/>
              <a:tabLst>
                <a:tab pos="410845" algn="l"/>
              </a:tabLst>
            </a:pPr>
            <a:r>
              <a:rPr dirty="0" sz="1500" spc="30">
                <a:latin typeface="Book Antiqua"/>
                <a:cs typeface="Book Antiqua"/>
              </a:rPr>
              <a:t>(</a:t>
            </a:r>
            <a:r>
              <a:rPr dirty="0" sz="1500" spc="30">
                <a:latin typeface="옥션고딕 B"/>
                <a:cs typeface="옥션고딕 B"/>
              </a:rPr>
              <a:t>정○○ </a:t>
            </a:r>
            <a:r>
              <a:rPr dirty="0" sz="1500" spc="40">
                <a:latin typeface="옥션고딕 B"/>
                <a:cs typeface="옥션고딕 B"/>
              </a:rPr>
              <a:t>위원</a:t>
            </a:r>
            <a:r>
              <a:rPr dirty="0" sz="1500" spc="40">
                <a:latin typeface="Book Antiqua"/>
                <a:cs typeface="Book Antiqua"/>
              </a:rPr>
              <a:t>) </a:t>
            </a:r>
            <a:r>
              <a:rPr dirty="0" sz="1500" spc="65">
                <a:latin typeface="옥션고딕 B"/>
                <a:cs typeface="옥션고딕 B"/>
              </a:rPr>
              <a:t>청렴도 개선을 위해서는 고위직 의지와 강력한  추진력이</a:t>
            </a:r>
            <a:r>
              <a:rPr dirty="0" sz="1500" spc="300">
                <a:latin typeface="옥션고딕 B"/>
                <a:cs typeface="옥션고딕 B"/>
              </a:rPr>
              <a:t> </a:t>
            </a:r>
            <a:r>
              <a:rPr dirty="0" sz="1500" spc="65">
                <a:latin typeface="옥션고딕 B"/>
                <a:cs typeface="옥션고딕 B"/>
              </a:rPr>
              <a:t>필요</a:t>
            </a:r>
            <a:endParaRPr sz="1500">
              <a:latin typeface="옥션고딕 B"/>
              <a:cs typeface="옥션고딕 B"/>
            </a:endParaRPr>
          </a:p>
          <a:p>
            <a:pPr algn="just" lvl="1" marL="399415" marR="5080" indent="-290830">
              <a:lnSpc>
                <a:spcPct val="166500"/>
              </a:lnSpc>
              <a:buFont typeface=""/>
              <a:buChar char="○"/>
              <a:tabLst>
                <a:tab pos="401320" algn="l"/>
              </a:tabLst>
            </a:pPr>
            <a:r>
              <a:rPr dirty="0" sz="1500" spc="35">
                <a:latin typeface="Book Antiqua"/>
                <a:cs typeface="Book Antiqua"/>
              </a:rPr>
              <a:t>(</a:t>
            </a:r>
            <a:r>
              <a:rPr dirty="0" sz="1500" spc="35">
                <a:latin typeface="옥션고딕 B"/>
                <a:cs typeface="옥션고딕 B"/>
              </a:rPr>
              <a:t>송○○ </a:t>
            </a:r>
            <a:r>
              <a:rPr dirty="0" sz="1500" spc="40">
                <a:latin typeface="옥션고딕 B"/>
                <a:cs typeface="옥션고딕 B"/>
              </a:rPr>
              <a:t>위원</a:t>
            </a:r>
            <a:r>
              <a:rPr dirty="0" sz="1500" spc="40">
                <a:latin typeface="Book Antiqua"/>
                <a:cs typeface="Book Antiqua"/>
              </a:rPr>
              <a:t>) </a:t>
            </a:r>
            <a:r>
              <a:rPr dirty="0" sz="1500" spc="40">
                <a:latin typeface="옥션고딕 B"/>
                <a:cs typeface="옥션고딕 B"/>
              </a:rPr>
              <a:t>올해 </a:t>
            </a:r>
            <a:r>
              <a:rPr dirty="0" sz="1500" spc="30">
                <a:latin typeface="옥션고딕 B"/>
                <a:cs typeface="옥션고딕 B"/>
              </a:rPr>
              <a:t>시책평가 </a:t>
            </a:r>
            <a:r>
              <a:rPr dirty="0" sz="1500" spc="35">
                <a:latin typeface="옥션고딕 B"/>
                <a:cs typeface="옥션고딕 B"/>
              </a:rPr>
              <a:t>지표가 </a:t>
            </a:r>
            <a:r>
              <a:rPr dirty="0" sz="1500" spc="30">
                <a:latin typeface="옥션고딕 B"/>
                <a:cs typeface="옥션고딕 B"/>
              </a:rPr>
              <a:t>전반적으로 개편됨에 </a:t>
            </a:r>
            <a:r>
              <a:rPr dirty="0" sz="1500" spc="40">
                <a:latin typeface="옥션고딕 B"/>
                <a:cs typeface="옥션고딕 B"/>
              </a:rPr>
              <a:t>따라  </a:t>
            </a:r>
            <a:r>
              <a:rPr dirty="0" sz="1500" spc="65">
                <a:latin typeface="옥션고딕 B"/>
                <a:cs typeface="옥션고딕 B"/>
              </a:rPr>
              <a:t>단순한 활동이 아닌 연속성을 가진 선순환적인 활동으로 연계  될 수 있도록</a:t>
            </a:r>
            <a:r>
              <a:rPr dirty="0" sz="1500" spc="215">
                <a:latin typeface="옥션고딕 B"/>
                <a:cs typeface="옥션고딕 B"/>
              </a:rPr>
              <a:t> </a:t>
            </a:r>
            <a:r>
              <a:rPr dirty="0" sz="1500" spc="65">
                <a:latin typeface="옥션고딕 B"/>
                <a:cs typeface="옥션고딕 B"/>
              </a:rPr>
              <a:t>추진</a:t>
            </a:r>
            <a:endParaRPr sz="1500">
              <a:latin typeface="옥션고딕 B"/>
              <a:cs typeface="옥션고딕 B"/>
            </a:endParaRPr>
          </a:p>
          <a:p>
            <a:pPr algn="just" lvl="1" marL="426720" marR="5080" indent="-318135">
              <a:lnSpc>
                <a:spcPct val="166500"/>
              </a:lnSpc>
              <a:buFont typeface=""/>
              <a:buChar char="○"/>
              <a:tabLst>
                <a:tab pos="426084" algn="l"/>
              </a:tabLst>
            </a:pPr>
            <a:r>
              <a:rPr dirty="0" sz="1500" spc="5">
                <a:latin typeface="Book Antiqua"/>
                <a:cs typeface="Book Antiqua"/>
              </a:rPr>
              <a:t>(</a:t>
            </a:r>
            <a:r>
              <a:rPr dirty="0" sz="1500" spc="5">
                <a:latin typeface="옥션고딕 B"/>
                <a:cs typeface="옥션고딕 B"/>
              </a:rPr>
              <a:t>송○○</a:t>
            </a:r>
            <a:r>
              <a:rPr dirty="0" sz="1500" spc="-40">
                <a:latin typeface="옥션고딕 B"/>
                <a:cs typeface="옥션고딕 B"/>
              </a:rPr>
              <a:t> </a:t>
            </a:r>
            <a:r>
              <a:rPr dirty="0" sz="1500" spc="-25">
                <a:latin typeface="옥션고딕 B"/>
                <a:cs typeface="옥션고딕 B"/>
              </a:rPr>
              <a:t>위원</a:t>
            </a:r>
            <a:r>
              <a:rPr dirty="0" sz="1500" spc="-25">
                <a:latin typeface="Book Antiqua"/>
                <a:cs typeface="Book Antiqua"/>
              </a:rPr>
              <a:t>) </a:t>
            </a:r>
            <a:r>
              <a:rPr dirty="0" sz="1500" spc="-105">
                <a:latin typeface="SimSun"/>
                <a:cs typeface="SimSun"/>
              </a:rPr>
              <a:t>「 </a:t>
            </a:r>
            <a:r>
              <a:rPr dirty="0" sz="1500" spc="-20">
                <a:latin typeface="옥션고딕 B"/>
                <a:cs typeface="옥션고딕 B"/>
              </a:rPr>
              <a:t>청탁금지법 </a:t>
            </a:r>
            <a:r>
              <a:rPr dirty="0" sz="1500" spc="-105">
                <a:latin typeface="SimSun"/>
                <a:cs typeface="SimSun"/>
              </a:rPr>
              <a:t>」 </a:t>
            </a:r>
            <a:r>
              <a:rPr dirty="0" sz="1500" spc="15">
                <a:latin typeface="옥션고딕 B"/>
                <a:cs typeface="옥션고딕 B"/>
              </a:rPr>
              <a:t>제정 등에 </a:t>
            </a:r>
            <a:r>
              <a:rPr dirty="0" sz="1500" spc="25">
                <a:latin typeface="옥션고딕 B"/>
                <a:cs typeface="옥션고딕 B"/>
              </a:rPr>
              <a:t>따라 </a:t>
            </a:r>
            <a:r>
              <a:rPr dirty="0" sz="1500" spc="35">
                <a:latin typeface="옥션고딕 B"/>
                <a:cs typeface="옥션고딕 B"/>
              </a:rPr>
              <a:t>부당한 </a:t>
            </a:r>
            <a:r>
              <a:rPr dirty="0" sz="1500" spc="30">
                <a:latin typeface="옥션고딕 B"/>
                <a:cs typeface="옥션고딕 B"/>
              </a:rPr>
              <a:t>청탁방지를  </a:t>
            </a:r>
            <a:r>
              <a:rPr dirty="0" sz="1500" spc="65">
                <a:latin typeface="옥션고딕 B"/>
                <a:cs typeface="옥션고딕 B"/>
              </a:rPr>
              <a:t>위하여 </a:t>
            </a:r>
            <a:r>
              <a:rPr dirty="0" sz="1500" spc="35">
                <a:latin typeface="옥션고딕 B"/>
                <a:cs typeface="옥션고딕 B"/>
              </a:rPr>
              <a:t>다양한 청탁에 </a:t>
            </a:r>
            <a:r>
              <a:rPr dirty="0" sz="1500" spc="30">
                <a:latin typeface="옥션고딕 B"/>
                <a:cs typeface="옥션고딕 B"/>
              </a:rPr>
              <a:t>직면했을때 시뮬레이션을 실시하는 </a:t>
            </a:r>
            <a:r>
              <a:rPr dirty="0" sz="1500" spc="65">
                <a:latin typeface="옥션고딕 B"/>
                <a:cs typeface="옥션고딕 B"/>
              </a:rPr>
              <a:t>것  </a:t>
            </a:r>
            <a:r>
              <a:rPr dirty="0" sz="1500" spc="50">
                <a:latin typeface="옥션고딕 B"/>
                <a:cs typeface="옥션고딕 B"/>
              </a:rPr>
              <a:t>또한 </a:t>
            </a:r>
            <a:r>
              <a:rPr dirty="0" sz="1500" spc="-5">
                <a:latin typeface="옥션고딕 B"/>
                <a:cs typeface="옥션고딕 B"/>
              </a:rPr>
              <a:t>긍정적으로</a:t>
            </a:r>
            <a:r>
              <a:rPr dirty="0" sz="1500" spc="-190">
                <a:latin typeface="옥션고딕 B"/>
                <a:cs typeface="옥션고딕 B"/>
              </a:rPr>
              <a:t> </a:t>
            </a:r>
            <a:r>
              <a:rPr dirty="0" sz="1500" spc="15">
                <a:latin typeface="옥션고딕 B"/>
                <a:cs typeface="옥션고딕 B"/>
              </a:rPr>
              <a:t>생각</a:t>
            </a:r>
            <a:endParaRPr sz="1500">
              <a:latin typeface="옥션고딕 B"/>
              <a:cs typeface="옥션고딕 B"/>
            </a:endParaRPr>
          </a:p>
          <a:p>
            <a:pPr algn="just" lvl="1" marL="397510" marR="5080" indent="-288925">
              <a:lnSpc>
                <a:spcPct val="166500"/>
              </a:lnSpc>
              <a:buFont typeface=""/>
              <a:buChar char="○"/>
              <a:tabLst>
                <a:tab pos="400050" algn="l"/>
              </a:tabLst>
            </a:pPr>
            <a:r>
              <a:rPr dirty="0" sz="1500" spc="35">
                <a:latin typeface="Book Antiqua"/>
                <a:cs typeface="Book Antiqua"/>
              </a:rPr>
              <a:t>(</a:t>
            </a:r>
            <a:r>
              <a:rPr dirty="0" sz="1500" spc="35">
                <a:latin typeface="옥션고딕 B"/>
                <a:cs typeface="옥션고딕 B"/>
              </a:rPr>
              <a:t>홍○○ </a:t>
            </a:r>
            <a:r>
              <a:rPr dirty="0" sz="1500" spc="40">
                <a:latin typeface="옥션고딕 B"/>
                <a:cs typeface="옥션고딕 B"/>
              </a:rPr>
              <a:t>위원</a:t>
            </a:r>
            <a:r>
              <a:rPr dirty="0" sz="1500" spc="40">
                <a:latin typeface="Book Antiqua"/>
                <a:cs typeface="Book Antiqua"/>
              </a:rPr>
              <a:t>) </a:t>
            </a:r>
            <a:r>
              <a:rPr dirty="0" sz="1500" spc="50">
                <a:latin typeface="Book Antiqua"/>
                <a:cs typeface="Book Antiqua"/>
              </a:rPr>
              <a:t>IT</a:t>
            </a:r>
            <a:r>
              <a:rPr dirty="0" sz="1500" spc="50">
                <a:latin typeface="옥션고딕 B"/>
                <a:cs typeface="옥션고딕 B"/>
              </a:rPr>
              <a:t>기관으로써 </a:t>
            </a:r>
            <a:r>
              <a:rPr dirty="0" sz="1500" spc="65">
                <a:latin typeface="옥션고딕 B"/>
                <a:cs typeface="옥션고딕 B"/>
              </a:rPr>
              <a:t>어떤상황의 부정요소를 파악할 수  </a:t>
            </a:r>
            <a:r>
              <a:rPr dirty="0" sz="1500" spc="-60">
                <a:latin typeface="옥션고딕 B"/>
                <a:cs typeface="옥션고딕 B"/>
              </a:rPr>
              <a:t>있도록 </a:t>
            </a:r>
            <a:r>
              <a:rPr dirty="0" sz="1500" spc="-95">
                <a:latin typeface="옥션고딕 B"/>
                <a:cs typeface="옥션고딕 B"/>
              </a:rPr>
              <a:t>딥러닝</a:t>
            </a:r>
            <a:r>
              <a:rPr dirty="0" sz="1300" spc="-95">
                <a:latin typeface="Book Antiqua"/>
                <a:cs typeface="Book Antiqua"/>
              </a:rPr>
              <a:t>(Deep </a:t>
            </a:r>
            <a:r>
              <a:rPr dirty="0" sz="1300" spc="-75">
                <a:latin typeface="Book Antiqua"/>
                <a:cs typeface="Book Antiqua"/>
              </a:rPr>
              <a:t>learning) </a:t>
            </a:r>
            <a:r>
              <a:rPr dirty="0" sz="1500" spc="-25">
                <a:latin typeface="옥션고딕 B"/>
                <a:cs typeface="옥션고딕 B"/>
              </a:rPr>
              <a:t>관련 </a:t>
            </a:r>
            <a:r>
              <a:rPr dirty="0" sz="1500" spc="-75">
                <a:latin typeface="옥션고딕 B"/>
                <a:cs typeface="옥션고딕 B"/>
              </a:rPr>
              <a:t>시스템을 개발하면 </a:t>
            </a:r>
            <a:r>
              <a:rPr dirty="0" sz="1500" spc="-25">
                <a:latin typeface="옥션고딕 B"/>
                <a:cs typeface="옥션고딕 B"/>
              </a:rPr>
              <a:t>좋을 </a:t>
            </a:r>
            <a:r>
              <a:rPr dirty="0" sz="1500" spc="-45">
                <a:latin typeface="옥션고딕 B"/>
                <a:cs typeface="옥션고딕 B"/>
              </a:rPr>
              <a:t>것이라</a:t>
            </a:r>
            <a:r>
              <a:rPr dirty="0" sz="1500" spc="160">
                <a:latin typeface="옥션고딕 B"/>
                <a:cs typeface="옥션고딕 B"/>
              </a:rPr>
              <a:t> </a:t>
            </a:r>
            <a:r>
              <a:rPr dirty="0" sz="1500" spc="10">
                <a:latin typeface="옥션고딕 B"/>
                <a:cs typeface="옥션고딕 B"/>
              </a:rPr>
              <a:t>생각</a:t>
            </a:r>
            <a:endParaRPr sz="1500">
              <a:latin typeface="옥션고딕 B"/>
              <a:cs typeface="옥션고딕 B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3035693" y="8229740"/>
            <a:ext cx="24370" cy="1522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/>
          <p:nvPr/>
        </p:nvSpPr>
        <p:spPr>
          <a:xfrm>
            <a:off x="901204" y="7958252"/>
            <a:ext cx="3981450" cy="1528445"/>
          </a:xfrm>
          <a:prstGeom prst="rect">
            <a:avLst/>
          </a:prstGeom>
        </p:spPr>
        <p:txBody>
          <a:bodyPr wrap="square" lIns="0" tIns="144780" rIns="0" bIns="0" rtlCol="0" vert="horz">
            <a:spAutoFit/>
          </a:bodyPr>
          <a:lstStyle/>
          <a:p>
            <a:pPr marL="250190" indent="-237490">
              <a:lnSpc>
                <a:spcPct val="100000"/>
              </a:lnSpc>
              <a:spcBef>
                <a:spcPts val="1140"/>
              </a:spcBef>
              <a:buAutoNum type="arabicPeriod" startAt="3"/>
              <a:tabLst>
                <a:tab pos="250825" algn="l"/>
              </a:tabLst>
            </a:pPr>
            <a:r>
              <a:rPr dirty="0" sz="1500" spc="5">
                <a:latin typeface="Book Antiqua"/>
                <a:cs typeface="Book Antiqua"/>
              </a:rPr>
              <a:t>’16</a:t>
            </a:r>
            <a:r>
              <a:rPr dirty="0" sz="1500" spc="5">
                <a:latin typeface="옥션고딕 B"/>
                <a:cs typeface="옥션고딕 B"/>
              </a:rPr>
              <a:t>년 </a:t>
            </a:r>
            <a:r>
              <a:rPr dirty="0" sz="1500" spc="114">
                <a:latin typeface="옥션고딕 B"/>
                <a:cs typeface="옥션고딕 B"/>
              </a:rPr>
              <a:t>권익위 반부패 </a:t>
            </a:r>
            <a:r>
              <a:rPr dirty="0" sz="1500" spc="100">
                <a:latin typeface="옥션고딕 B"/>
                <a:cs typeface="옥션고딕 B"/>
              </a:rPr>
              <a:t>청렴 정책</a:t>
            </a:r>
            <a:r>
              <a:rPr dirty="0" sz="1500" spc="-35">
                <a:latin typeface="옥션고딕 B"/>
                <a:cs typeface="옥션고딕 B"/>
              </a:rPr>
              <a:t> </a:t>
            </a:r>
            <a:r>
              <a:rPr dirty="0" sz="1500" spc="125">
                <a:latin typeface="옥션고딕 B"/>
                <a:cs typeface="옥션고딕 B"/>
              </a:rPr>
              <a:t>기본방향</a:t>
            </a:r>
            <a:endParaRPr sz="1500">
              <a:latin typeface="옥션고딕 B"/>
              <a:cs typeface="옥션고딕 B"/>
            </a:endParaRPr>
          </a:p>
          <a:p>
            <a:pPr lvl="1" marL="393065" indent="-284480">
              <a:lnSpc>
                <a:spcPct val="100000"/>
              </a:lnSpc>
              <a:spcBef>
                <a:spcPts val="1040"/>
              </a:spcBef>
              <a:buChar char="○"/>
              <a:tabLst>
                <a:tab pos="393700" algn="l"/>
              </a:tabLst>
            </a:pPr>
            <a:r>
              <a:rPr dirty="0" sz="1500" spc="65">
                <a:latin typeface="옥션고딕 B"/>
                <a:cs typeface="옥션고딕 B"/>
              </a:rPr>
              <a:t>이견없음</a:t>
            </a:r>
            <a:endParaRPr sz="1500">
              <a:latin typeface="옥션고딕 B"/>
              <a:cs typeface="옥션고딕 B"/>
            </a:endParaRPr>
          </a:p>
          <a:p>
            <a:pPr lvl="1">
              <a:lnSpc>
                <a:spcPct val="100000"/>
              </a:lnSpc>
              <a:buFont typeface=""/>
              <a:buChar char="○"/>
            </a:pPr>
            <a:endParaRPr sz="1300">
              <a:latin typeface="Times New Roman"/>
              <a:cs typeface="Times New Roman"/>
            </a:endParaRPr>
          </a:p>
          <a:p>
            <a:pPr marL="250190" indent="-237490">
              <a:lnSpc>
                <a:spcPct val="100000"/>
              </a:lnSpc>
              <a:buAutoNum type="arabicPeriod" startAt="3"/>
              <a:tabLst>
                <a:tab pos="250825" algn="l"/>
              </a:tabLst>
            </a:pPr>
            <a:r>
              <a:rPr dirty="0" sz="1500" spc="5">
                <a:latin typeface="Book Antiqua"/>
                <a:cs typeface="Book Antiqua"/>
              </a:rPr>
              <a:t>’15</a:t>
            </a:r>
            <a:r>
              <a:rPr dirty="0" sz="1500" spc="5">
                <a:latin typeface="옥션고딕 B"/>
                <a:cs typeface="옥션고딕 B"/>
              </a:rPr>
              <a:t>년 </a:t>
            </a:r>
            <a:r>
              <a:rPr dirty="0" sz="1500" spc="125">
                <a:latin typeface="옥션고딕 B"/>
                <a:cs typeface="옥션고딕 B"/>
              </a:rPr>
              <a:t>청렴옴부즈만 </a:t>
            </a:r>
            <a:r>
              <a:rPr dirty="0" sz="1500" spc="105">
                <a:latin typeface="옥션고딕 B"/>
                <a:cs typeface="옥션고딕 B"/>
              </a:rPr>
              <a:t>활동</a:t>
            </a:r>
            <a:r>
              <a:rPr dirty="0" sz="1500" spc="-85">
                <a:latin typeface="옥션고딕 B"/>
                <a:cs typeface="옥션고딕 B"/>
              </a:rPr>
              <a:t> </a:t>
            </a:r>
            <a:r>
              <a:rPr dirty="0" sz="1500" spc="105">
                <a:latin typeface="옥션고딕 B"/>
                <a:cs typeface="옥션고딕 B"/>
              </a:rPr>
              <a:t>실적</a:t>
            </a:r>
            <a:endParaRPr sz="1500">
              <a:latin typeface="옥션고딕 B"/>
              <a:cs typeface="옥션고딕 B"/>
            </a:endParaRPr>
          </a:p>
          <a:p>
            <a:pPr lvl="1" marL="393065" indent="-284480">
              <a:lnSpc>
                <a:spcPct val="100000"/>
              </a:lnSpc>
              <a:spcBef>
                <a:spcPts val="1055"/>
              </a:spcBef>
              <a:buChar char="○"/>
              <a:tabLst>
                <a:tab pos="393700" algn="l"/>
              </a:tabLst>
            </a:pPr>
            <a:r>
              <a:rPr dirty="0" sz="1500" spc="65">
                <a:latin typeface="옥션고딕 B"/>
                <a:cs typeface="옥션고딕 B"/>
              </a:rPr>
              <a:t>이견없음</a:t>
            </a:r>
            <a:endParaRPr sz="1500">
              <a:latin typeface="옥션고딕 B"/>
              <a:cs typeface="옥션고딕 B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755497" y="1115872"/>
            <a:ext cx="0" cy="8437245"/>
          </a:xfrm>
          <a:custGeom>
            <a:avLst/>
            <a:gdLst/>
            <a:ahLst/>
            <a:cxnLst/>
            <a:rect l="l" t="t" r="r" b="b"/>
            <a:pathLst>
              <a:path w="0" h="8437245">
                <a:moveTo>
                  <a:pt x="0" y="0"/>
                </a:moveTo>
                <a:lnTo>
                  <a:pt x="0" y="8436775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6834517" y="1115872"/>
            <a:ext cx="0" cy="8437245"/>
          </a:xfrm>
          <a:custGeom>
            <a:avLst/>
            <a:gdLst/>
            <a:ahLst/>
            <a:cxnLst/>
            <a:rect l="l" t="t" r="r" b="b"/>
            <a:pathLst>
              <a:path w="0" h="8437245">
                <a:moveTo>
                  <a:pt x="0" y="0"/>
                </a:moveTo>
                <a:lnTo>
                  <a:pt x="0" y="8436775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753973" y="1115872"/>
            <a:ext cx="6083935" cy="0"/>
          </a:xfrm>
          <a:custGeom>
            <a:avLst/>
            <a:gdLst/>
            <a:ahLst/>
            <a:cxnLst/>
            <a:rect l="l" t="t" r="r" b="b"/>
            <a:pathLst>
              <a:path w="6083934" h="0">
                <a:moveTo>
                  <a:pt x="0" y="0"/>
                </a:moveTo>
                <a:lnTo>
                  <a:pt x="6083579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753973" y="9552647"/>
            <a:ext cx="6083935" cy="0"/>
          </a:xfrm>
          <a:custGeom>
            <a:avLst/>
            <a:gdLst/>
            <a:ahLst/>
            <a:cxnLst/>
            <a:rect l="l" t="t" r="r" b="b"/>
            <a:pathLst>
              <a:path w="6083934" h="0">
                <a:moveTo>
                  <a:pt x="0" y="0"/>
                </a:moveTo>
                <a:lnTo>
                  <a:pt x="6083579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1155"/>
              </a:lnSpc>
            </a:pPr>
            <a:r>
              <a:rPr dirty="0" spc="-5"/>
              <a:t>- </a:t>
            </a:r>
            <a:r>
              <a:rPr dirty="0" spc="-5"/>
              <a:t>9</a:t>
            </a:r>
            <a:r>
              <a:rPr dirty="0" spc="-70"/>
              <a:t> </a:t>
            </a:r>
            <a:r>
              <a:rPr dirty="0" spc="-5"/>
              <a:t>-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3548481" y="10002374"/>
            <a:ext cx="457834" cy="15176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1155"/>
              </a:lnSpc>
            </a:pPr>
            <a:r>
              <a:rPr dirty="0" sz="1000" spc="-5">
                <a:latin typeface="굴림"/>
                <a:cs typeface="굴림"/>
              </a:rPr>
              <a:t>- </a:t>
            </a:r>
            <a:r>
              <a:rPr dirty="0" sz="1000" spc="-5">
                <a:latin typeface="굴림"/>
                <a:cs typeface="굴림"/>
              </a:rPr>
              <a:t>10</a:t>
            </a:r>
            <a:r>
              <a:rPr dirty="0" sz="1000" spc="-65">
                <a:latin typeface="굴림"/>
                <a:cs typeface="굴림"/>
              </a:rPr>
              <a:t> </a:t>
            </a:r>
            <a:r>
              <a:rPr dirty="0" sz="1000" spc="-5">
                <a:latin typeface="굴림"/>
                <a:cs typeface="굴림"/>
              </a:rPr>
              <a:t>-</a:t>
            </a:r>
            <a:endParaRPr sz="1000">
              <a:latin typeface="굴림"/>
              <a:cs typeface="굴림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755497" y="1115872"/>
            <a:ext cx="6079490" cy="1741805"/>
          </a:xfrm>
          <a:prstGeom prst="rect">
            <a:avLst/>
          </a:prstGeom>
          <a:ln w="4571">
            <a:solidFill>
              <a:srgbClr val="000000"/>
            </a:solidFill>
          </a:ln>
        </p:spPr>
        <p:txBody>
          <a:bodyPr wrap="square" lIns="0" tIns="6350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50"/>
              </a:spcBef>
            </a:pPr>
            <a:endParaRPr sz="1150">
              <a:latin typeface="Times New Roman"/>
              <a:cs typeface="Times New Roman"/>
            </a:endParaRPr>
          </a:p>
          <a:p>
            <a:pPr marL="158115">
              <a:lnSpc>
                <a:spcPct val="100000"/>
              </a:lnSpc>
              <a:spcBef>
                <a:spcPts val="5"/>
              </a:spcBef>
            </a:pPr>
            <a:r>
              <a:rPr dirty="0" sz="1500" spc="-5">
                <a:latin typeface="Book Antiqua"/>
                <a:cs typeface="Book Antiqua"/>
              </a:rPr>
              <a:t>&lt; </a:t>
            </a:r>
            <a:r>
              <a:rPr dirty="0" sz="1500" spc="105">
                <a:latin typeface="옥션고딕 B"/>
                <a:cs typeface="옥션고딕 B"/>
              </a:rPr>
              <a:t>기타 </a:t>
            </a:r>
            <a:r>
              <a:rPr dirty="0" sz="1500" spc="25">
                <a:latin typeface="Book Antiqua"/>
                <a:cs typeface="Book Antiqua"/>
              </a:rPr>
              <a:t>(1</a:t>
            </a:r>
            <a:r>
              <a:rPr dirty="0" sz="1500" spc="25">
                <a:latin typeface="옥션고딕 B"/>
                <a:cs typeface="옥션고딕 B"/>
              </a:rPr>
              <a:t>건</a:t>
            </a:r>
            <a:r>
              <a:rPr dirty="0" sz="1500" spc="25">
                <a:latin typeface="Book Antiqua"/>
                <a:cs typeface="Book Antiqua"/>
              </a:rPr>
              <a:t>)</a:t>
            </a:r>
            <a:r>
              <a:rPr dirty="0" sz="1500" spc="250">
                <a:latin typeface="Book Antiqua"/>
                <a:cs typeface="Book Antiqua"/>
              </a:rPr>
              <a:t> </a:t>
            </a:r>
            <a:r>
              <a:rPr dirty="0" sz="1500" spc="-5">
                <a:latin typeface="Book Antiqua"/>
                <a:cs typeface="Book Antiqua"/>
              </a:rPr>
              <a:t>&gt;</a:t>
            </a:r>
            <a:endParaRPr sz="1500">
              <a:latin typeface="Book Antiqua"/>
              <a:cs typeface="Book Antiqua"/>
            </a:endParaRPr>
          </a:p>
          <a:p>
            <a:pPr>
              <a:lnSpc>
                <a:spcPct val="100000"/>
              </a:lnSpc>
            </a:pPr>
            <a:endParaRPr sz="1300">
              <a:latin typeface="Times New Roman"/>
              <a:cs typeface="Times New Roman"/>
            </a:endParaRPr>
          </a:p>
          <a:p>
            <a:pPr marL="395605" indent="-237490">
              <a:lnSpc>
                <a:spcPct val="100000"/>
              </a:lnSpc>
              <a:buFont typeface="Book Antiqua"/>
              <a:buAutoNum type="arabicPeriod"/>
              <a:tabLst>
                <a:tab pos="396240" algn="l"/>
              </a:tabLst>
            </a:pPr>
            <a:r>
              <a:rPr dirty="0" sz="1500" spc="55">
                <a:latin typeface="SimSun"/>
                <a:cs typeface="SimSun"/>
              </a:rPr>
              <a:t>「</a:t>
            </a:r>
            <a:r>
              <a:rPr dirty="0" sz="1500" spc="114">
                <a:latin typeface="옥션고딕 B"/>
                <a:cs typeface="옥션고딕 B"/>
              </a:rPr>
              <a:t>임직원</a:t>
            </a:r>
            <a:r>
              <a:rPr dirty="0" sz="1500" spc="375">
                <a:latin typeface="옥션고딕 B"/>
                <a:cs typeface="옥션고딕 B"/>
              </a:rPr>
              <a:t> </a:t>
            </a:r>
            <a:r>
              <a:rPr dirty="0" sz="1500" spc="135">
                <a:latin typeface="옥션고딕 B"/>
                <a:cs typeface="옥션고딕 B"/>
              </a:rPr>
              <a:t>행동강령</a:t>
            </a:r>
            <a:r>
              <a:rPr dirty="0" sz="1500" spc="55">
                <a:latin typeface="SimSun"/>
                <a:cs typeface="SimSun"/>
              </a:rPr>
              <a:t>」</a:t>
            </a:r>
            <a:r>
              <a:rPr dirty="0" sz="1500" spc="105">
                <a:latin typeface="옥션고딕 B"/>
                <a:cs typeface="옥션고딕 B"/>
              </a:rPr>
              <a:t>일부</a:t>
            </a:r>
            <a:r>
              <a:rPr dirty="0" sz="1500" spc="360">
                <a:latin typeface="옥션고딕 B"/>
                <a:cs typeface="옥션고딕 B"/>
              </a:rPr>
              <a:t> </a:t>
            </a:r>
            <a:r>
              <a:rPr dirty="0" sz="1500" spc="75">
                <a:latin typeface="옥션고딕 B"/>
                <a:cs typeface="옥션고딕 B"/>
              </a:rPr>
              <a:t>개정</a:t>
            </a:r>
            <a:r>
              <a:rPr dirty="0" sz="1500" spc="75">
                <a:latin typeface="Book Antiqua"/>
                <a:cs typeface="Book Antiqua"/>
              </a:rPr>
              <a:t>(</a:t>
            </a:r>
            <a:r>
              <a:rPr dirty="0" sz="1500" spc="75">
                <a:latin typeface="옥션고딕 B"/>
                <a:cs typeface="옥션고딕 B"/>
              </a:rPr>
              <a:t>안</a:t>
            </a:r>
            <a:r>
              <a:rPr dirty="0" sz="1500" spc="75">
                <a:latin typeface="Book Antiqua"/>
                <a:cs typeface="Book Antiqua"/>
              </a:rPr>
              <a:t>)</a:t>
            </a:r>
            <a:r>
              <a:rPr dirty="0" sz="1500" spc="365">
                <a:latin typeface="Book Antiqua"/>
                <a:cs typeface="Book Antiqua"/>
              </a:rPr>
              <a:t> </a:t>
            </a:r>
            <a:r>
              <a:rPr dirty="0" sz="1500" spc="125">
                <a:latin typeface="옥션고딕 B"/>
                <a:cs typeface="옥션고딕 B"/>
              </a:rPr>
              <a:t>의견수렴</a:t>
            </a:r>
            <a:endParaRPr sz="1500">
              <a:latin typeface="옥션고딕 B"/>
              <a:cs typeface="옥션고딕 B"/>
            </a:endParaRPr>
          </a:p>
          <a:p>
            <a:pPr lvl="1" marL="543560" marR="57785" indent="-289560">
              <a:lnSpc>
                <a:spcPct val="166500"/>
              </a:lnSpc>
              <a:buFont typeface=""/>
              <a:buChar char="○"/>
              <a:tabLst>
                <a:tab pos="547370" algn="l"/>
              </a:tabLst>
            </a:pPr>
            <a:r>
              <a:rPr dirty="0" sz="1500" spc="0">
                <a:latin typeface="Book Antiqua"/>
                <a:cs typeface="Book Antiqua"/>
              </a:rPr>
              <a:t>(</a:t>
            </a:r>
            <a:r>
              <a:rPr dirty="0" sz="1500" spc="0">
                <a:latin typeface="옥션고딕 B"/>
                <a:cs typeface="옥션고딕 B"/>
              </a:rPr>
              <a:t>최○○ </a:t>
            </a:r>
            <a:r>
              <a:rPr dirty="0" sz="1500" spc="-20">
                <a:latin typeface="옥션고딕 B"/>
                <a:cs typeface="옥션고딕 B"/>
              </a:rPr>
              <a:t>위원</a:t>
            </a:r>
            <a:r>
              <a:rPr dirty="0" sz="1500" spc="-20">
                <a:latin typeface="Book Antiqua"/>
                <a:cs typeface="Book Antiqua"/>
              </a:rPr>
              <a:t>) </a:t>
            </a:r>
            <a:r>
              <a:rPr dirty="0" sz="1500" spc="5">
                <a:latin typeface="옥션고딕 B"/>
                <a:cs typeface="옥션고딕 B"/>
              </a:rPr>
              <a:t>과도한 </a:t>
            </a:r>
            <a:r>
              <a:rPr dirty="0" sz="1500">
                <a:latin typeface="옥션고딕 B"/>
                <a:cs typeface="옥션고딕 B"/>
              </a:rPr>
              <a:t>외부강의 </a:t>
            </a:r>
            <a:r>
              <a:rPr dirty="0" sz="1500" spc="15">
                <a:latin typeface="옥션고딕 B"/>
                <a:cs typeface="옥션고딕 B"/>
              </a:rPr>
              <a:t>등을 </a:t>
            </a:r>
            <a:r>
              <a:rPr dirty="0" sz="1500">
                <a:latin typeface="옥션고딕 B"/>
                <a:cs typeface="옥션고딕 B"/>
              </a:rPr>
              <a:t>제재하기 </a:t>
            </a:r>
            <a:r>
              <a:rPr dirty="0" sz="1500" spc="0">
                <a:latin typeface="옥션고딕 B"/>
                <a:cs typeface="옥션고딕 B"/>
              </a:rPr>
              <a:t>위하여 </a:t>
            </a:r>
            <a:r>
              <a:rPr dirty="0" sz="1500" spc="-5">
                <a:latin typeface="옥션고딕 B"/>
                <a:cs typeface="옥션고딕 B"/>
              </a:rPr>
              <a:t>행동강령을  </a:t>
            </a:r>
            <a:r>
              <a:rPr dirty="0" sz="1500" spc="100">
                <a:latin typeface="옥션고딕 B"/>
                <a:cs typeface="옥션고딕 B"/>
              </a:rPr>
              <a:t>개정하여 </a:t>
            </a:r>
            <a:r>
              <a:rPr dirty="0" sz="1500" spc="80">
                <a:latin typeface="옥션고딕 B"/>
                <a:cs typeface="옥션고딕 B"/>
              </a:rPr>
              <a:t>운영</a:t>
            </a:r>
            <a:r>
              <a:rPr dirty="0" sz="1500" spc="75">
                <a:latin typeface="옥션고딕 B"/>
                <a:cs typeface="옥션고딕 B"/>
              </a:rPr>
              <a:t> </a:t>
            </a:r>
            <a:r>
              <a:rPr dirty="0" sz="1500" spc="85">
                <a:latin typeface="옥션고딕 B"/>
                <a:cs typeface="옥션고딕 B"/>
              </a:rPr>
              <a:t>필요</a:t>
            </a:r>
            <a:endParaRPr sz="1500">
              <a:latin typeface="옥션고딕 B"/>
              <a:cs typeface="옥션고딕 B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/>
          <p:nvPr/>
        </p:nvSpPr>
        <p:spPr>
          <a:xfrm>
            <a:off x="3548481" y="10002374"/>
            <a:ext cx="457834" cy="15176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1155"/>
              </a:lnSpc>
            </a:pPr>
            <a:r>
              <a:rPr dirty="0" sz="1000" spc="-5">
                <a:latin typeface="굴림"/>
                <a:cs typeface="굴림"/>
              </a:rPr>
              <a:t>- </a:t>
            </a:r>
            <a:r>
              <a:rPr dirty="0" sz="1000" spc="-5">
                <a:latin typeface="굴림"/>
                <a:cs typeface="굴림"/>
              </a:rPr>
              <a:t>11</a:t>
            </a:r>
            <a:r>
              <a:rPr dirty="0" sz="1000" spc="-65">
                <a:latin typeface="굴림"/>
                <a:cs typeface="굴림"/>
              </a:rPr>
              <a:t> </a:t>
            </a:r>
            <a:r>
              <a:rPr dirty="0" sz="1000" spc="-5">
                <a:latin typeface="굴림"/>
                <a:cs typeface="굴림"/>
              </a:rPr>
              <a:t>-</a:t>
            </a:r>
            <a:endParaRPr sz="1000">
              <a:latin typeface="굴림"/>
              <a:cs typeface="굴림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806767" y="1208214"/>
            <a:ext cx="929640" cy="2540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500" spc="-5">
                <a:latin typeface="HY헤드라인M"/>
                <a:cs typeface="HY헤드라인M"/>
              </a:rPr>
              <a:t>[2차</a:t>
            </a:r>
            <a:r>
              <a:rPr dirty="0" sz="1500" spc="175">
                <a:latin typeface="HY헤드라인M"/>
                <a:cs typeface="HY헤드라인M"/>
              </a:rPr>
              <a:t> </a:t>
            </a:r>
            <a:r>
              <a:rPr dirty="0" sz="1500" spc="-5">
                <a:latin typeface="HY헤드라인M"/>
                <a:cs typeface="HY헤드라인M"/>
              </a:rPr>
              <a:t>회의]</a:t>
            </a:r>
            <a:endParaRPr sz="1500">
              <a:latin typeface="HY헤드라인M"/>
              <a:cs typeface="HY헤드라인M"/>
            </a:endParaRPr>
          </a:p>
        </p:txBody>
      </p:sp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753211" y="1555064"/>
          <a:ext cx="6086475" cy="800036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6078855"/>
              </a:tblGrid>
              <a:tr h="611505">
                <a:tc>
                  <a:txBody>
                    <a:bodyPr/>
                    <a:lstStyle/>
                    <a:p>
                      <a:pPr algn="ctr" marL="3175">
                        <a:lnSpc>
                          <a:spcPct val="100000"/>
                        </a:lnSpc>
                        <a:spcBef>
                          <a:spcPts val="1005"/>
                        </a:spcBef>
                        <a:tabLst>
                          <a:tab pos="612140" algn="l"/>
                          <a:tab pos="1221105" algn="l"/>
                        </a:tabLst>
                      </a:pPr>
                      <a:r>
                        <a:rPr dirty="0" sz="2400" spc="110">
                          <a:latin typeface="옥션고딕 B"/>
                          <a:cs typeface="옥션고딕 B"/>
                        </a:rPr>
                        <a:t>회	의	록</a:t>
                      </a:r>
                      <a:endParaRPr sz="2400">
                        <a:latin typeface="옥션고딕 B"/>
                        <a:cs typeface="옥션고딕 B"/>
                      </a:endParaRPr>
                    </a:p>
                  </a:txBody>
                  <a:tcPr marL="0" marR="0" marB="0" marT="12763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41414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1250">
                        <a:latin typeface="Times New Roman"/>
                        <a:cs typeface="Times New Roman"/>
                      </a:endParaRPr>
                    </a:p>
                    <a:p>
                      <a:pPr marL="66040">
                        <a:lnSpc>
                          <a:spcPct val="100000"/>
                        </a:lnSpc>
                        <a:tabLst>
                          <a:tab pos="930910" algn="l"/>
                        </a:tabLst>
                      </a:pPr>
                      <a:r>
                        <a:rPr dirty="0" sz="1500" spc="65">
                          <a:latin typeface="옥션고딕 B"/>
                          <a:cs typeface="옥션고딕 B"/>
                        </a:rPr>
                        <a:t>□</a:t>
                      </a:r>
                      <a:r>
                        <a:rPr dirty="0" sz="1500" spc="285">
                          <a:latin typeface="옥션고딕 B"/>
                          <a:cs typeface="옥션고딕 B"/>
                        </a:rPr>
                        <a:t> </a:t>
                      </a:r>
                      <a:r>
                        <a:rPr dirty="0" sz="1500" spc="65">
                          <a:latin typeface="옥션고딕 B"/>
                          <a:cs typeface="옥션고딕 B"/>
                        </a:rPr>
                        <a:t>일	시 </a:t>
                      </a:r>
                      <a:r>
                        <a:rPr dirty="0" sz="1500" spc="-5">
                          <a:latin typeface="Book Antiqua"/>
                          <a:cs typeface="Book Antiqua"/>
                        </a:rPr>
                        <a:t>: </a:t>
                      </a:r>
                      <a:r>
                        <a:rPr dirty="0" sz="1500" spc="-10">
                          <a:latin typeface="Book Antiqua"/>
                          <a:cs typeface="Book Antiqua"/>
                        </a:rPr>
                        <a:t>’16. 6. </a:t>
                      </a:r>
                      <a:r>
                        <a:rPr dirty="0" sz="1500" spc="0">
                          <a:latin typeface="Book Antiqua"/>
                          <a:cs typeface="Book Antiqua"/>
                        </a:rPr>
                        <a:t>28.(</a:t>
                      </a:r>
                      <a:r>
                        <a:rPr dirty="0" sz="1500" spc="0">
                          <a:latin typeface="옥션고딕 B"/>
                          <a:cs typeface="옥션고딕 B"/>
                        </a:rPr>
                        <a:t>화</a:t>
                      </a:r>
                      <a:r>
                        <a:rPr dirty="0" sz="1500" spc="0">
                          <a:latin typeface="Book Antiqua"/>
                          <a:cs typeface="Book Antiqua"/>
                        </a:rPr>
                        <a:t>) </a:t>
                      </a:r>
                      <a:r>
                        <a:rPr dirty="0" sz="1500" spc="-10">
                          <a:latin typeface="Book Antiqua"/>
                          <a:cs typeface="Book Antiqua"/>
                        </a:rPr>
                        <a:t>10:30 </a:t>
                      </a:r>
                      <a:r>
                        <a:rPr dirty="0" sz="1500" spc="-5">
                          <a:latin typeface="Book Antiqua"/>
                          <a:cs typeface="Book Antiqua"/>
                        </a:rPr>
                        <a:t>~</a:t>
                      </a:r>
                      <a:r>
                        <a:rPr dirty="0" sz="1500" spc="185">
                          <a:latin typeface="Book Antiqua"/>
                          <a:cs typeface="Book Antiqua"/>
                        </a:rPr>
                        <a:t> </a:t>
                      </a:r>
                      <a:r>
                        <a:rPr dirty="0" sz="1500" spc="-10">
                          <a:latin typeface="Book Antiqua"/>
                          <a:cs typeface="Book Antiqua"/>
                        </a:rPr>
                        <a:t>13:00</a:t>
                      </a:r>
                      <a:endParaRPr sz="1500">
                        <a:latin typeface="Book Antiqua"/>
                        <a:cs typeface="Book Antiqua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  <a:p>
                      <a:pPr marL="350520" indent="-284480">
                        <a:lnSpc>
                          <a:spcPct val="100000"/>
                        </a:lnSpc>
                        <a:buChar char="□"/>
                        <a:tabLst>
                          <a:tab pos="351155" algn="l"/>
                          <a:tab pos="930910" algn="l"/>
                        </a:tabLst>
                      </a:pPr>
                      <a:r>
                        <a:rPr dirty="0" sz="1500" spc="65">
                          <a:latin typeface="옥션고딕 B"/>
                          <a:cs typeface="옥션고딕 B"/>
                        </a:rPr>
                        <a:t>장	소 </a:t>
                      </a:r>
                      <a:r>
                        <a:rPr dirty="0" sz="1500" spc="-5">
                          <a:latin typeface="Book Antiqua"/>
                          <a:cs typeface="Book Antiqua"/>
                        </a:rPr>
                        <a:t>: </a:t>
                      </a:r>
                      <a:r>
                        <a:rPr dirty="0" sz="1500" spc="65">
                          <a:latin typeface="옥션고딕 B"/>
                          <a:cs typeface="옥션고딕 B"/>
                        </a:rPr>
                        <a:t>사회보장정보원 </a:t>
                      </a:r>
                      <a:r>
                        <a:rPr dirty="0" sz="1500" spc="15">
                          <a:latin typeface="Book Antiqua"/>
                          <a:cs typeface="Book Antiqua"/>
                        </a:rPr>
                        <a:t>21</a:t>
                      </a:r>
                      <a:r>
                        <a:rPr dirty="0" sz="1500" spc="15">
                          <a:latin typeface="옥션고딕 B"/>
                          <a:cs typeface="옥션고딕 B"/>
                        </a:rPr>
                        <a:t>층</a:t>
                      </a:r>
                      <a:r>
                        <a:rPr dirty="0" sz="1500" spc="280">
                          <a:latin typeface="옥션고딕 B"/>
                          <a:cs typeface="옥션고딕 B"/>
                        </a:rPr>
                        <a:t> </a:t>
                      </a:r>
                      <a:r>
                        <a:rPr dirty="0" sz="1500" spc="65">
                          <a:latin typeface="옥션고딕 B"/>
                          <a:cs typeface="옥션고딕 B"/>
                        </a:rPr>
                        <a:t>소회의실</a:t>
                      </a:r>
                      <a:endParaRPr sz="1500">
                        <a:latin typeface="옥션고딕 B"/>
                        <a:cs typeface="옥션고딕 B"/>
                      </a:endParaRPr>
                    </a:p>
                    <a:p>
                      <a:pPr>
                        <a:lnSpc>
                          <a:spcPct val="100000"/>
                        </a:lnSpc>
                        <a:buFont typeface=""/>
                        <a:buChar char="□"/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  <a:p>
                      <a:pPr marL="350520" indent="-284480">
                        <a:lnSpc>
                          <a:spcPct val="100000"/>
                        </a:lnSpc>
                        <a:spcBef>
                          <a:spcPts val="5"/>
                        </a:spcBef>
                        <a:buChar char="□"/>
                        <a:tabLst>
                          <a:tab pos="351155" algn="l"/>
                        </a:tabLst>
                      </a:pPr>
                      <a:r>
                        <a:rPr dirty="0" sz="1500" spc="65">
                          <a:latin typeface="옥션고딕 B"/>
                          <a:cs typeface="옥션고딕 B"/>
                        </a:rPr>
                        <a:t>참 석 자 </a:t>
                      </a:r>
                      <a:r>
                        <a:rPr dirty="0" sz="1500" spc="-5">
                          <a:latin typeface="Book Antiqua"/>
                          <a:cs typeface="Book Antiqua"/>
                        </a:rPr>
                        <a:t>: </a:t>
                      </a:r>
                      <a:r>
                        <a:rPr dirty="0" sz="1500" spc="35">
                          <a:latin typeface="옥션고딕 B"/>
                          <a:cs typeface="옥션고딕 B"/>
                        </a:rPr>
                        <a:t>청렴옴부즈만</a:t>
                      </a:r>
                      <a:r>
                        <a:rPr dirty="0" sz="1500" spc="35">
                          <a:latin typeface="Book Antiqua"/>
                          <a:cs typeface="Book Antiqua"/>
                        </a:rPr>
                        <a:t>(5</a:t>
                      </a:r>
                      <a:r>
                        <a:rPr dirty="0" sz="1500" spc="35">
                          <a:latin typeface="옥션고딕 B"/>
                          <a:cs typeface="옥션고딕 B"/>
                        </a:rPr>
                        <a:t>명</a:t>
                      </a:r>
                      <a:r>
                        <a:rPr dirty="0" sz="1500" spc="35">
                          <a:latin typeface="Book Antiqua"/>
                          <a:cs typeface="Book Antiqua"/>
                        </a:rPr>
                        <a:t>), </a:t>
                      </a:r>
                      <a:r>
                        <a:rPr dirty="0" sz="1500" spc="60">
                          <a:latin typeface="옥션고딕 B"/>
                          <a:cs typeface="옥션고딕 B"/>
                        </a:rPr>
                        <a:t>사회보장정보원</a:t>
                      </a:r>
                      <a:r>
                        <a:rPr dirty="0" sz="1500" spc="60">
                          <a:latin typeface="Book Antiqua"/>
                          <a:cs typeface="Book Antiqua"/>
                        </a:rPr>
                        <a:t>(</a:t>
                      </a:r>
                      <a:r>
                        <a:rPr dirty="0" sz="1500" spc="60">
                          <a:latin typeface="옥션고딕 B"/>
                          <a:cs typeface="옥션고딕 B"/>
                        </a:rPr>
                        <a:t>감사실장 </a:t>
                      </a:r>
                      <a:r>
                        <a:rPr dirty="0" sz="1500" spc="65">
                          <a:latin typeface="옥션고딕 B"/>
                          <a:cs typeface="옥션고딕 B"/>
                        </a:rPr>
                        <a:t>등</a:t>
                      </a:r>
                      <a:r>
                        <a:rPr dirty="0" sz="1500" spc="-185">
                          <a:latin typeface="옥션고딕 B"/>
                          <a:cs typeface="옥션고딕 B"/>
                        </a:rPr>
                        <a:t> </a:t>
                      </a:r>
                      <a:r>
                        <a:rPr dirty="0" sz="1500" spc="15">
                          <a:latin typeface="Book Antiqua"/>
                          <a:cs typeface="Book Antiqua"/>
                        </a:rPr>
                        <a:t>3</a:t>
                      </a:r>
                      <a:r>
                        <a:rPr dirty="0" sz="1500" spc="15">
                          <a:latin typeface="옥션고딕 B"/>
                          <a:cs typeface="옥션고딕 B"/>
                        </a:rPr>
                        <a:t>명</a:t>
                      </a:r>
                      <a:r>
                        <a:rPr dirty="0" sz="1500" spc="15">
                          <a:latin typeface="Book Antiqua"/>
                          <a:cs typeface="Book Antiqua"/>
                        </a:rPr>
                        <a:t>)</a:t>
                      </a:r>
                      <a:endParaRPr sz="1500">
                        <a:latin typeface="Book Antiqua"/>
                        <a:cs typeface="Book Antiqua"/>
                      </a:endParaRPr>
                    </a:p>
                  </a:txBody>
                  <a:tcPr marL="0" marR="0" marB="0" marT="127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380237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250">
                        <a:latin typeface="Times New Roman"/>
                        <a:cs typeface="Times New Roman"/>
                      </a:endParaRPr>
                    </a:p>
                    <a:p>
                      <a:pPr marL="350520" indent="-284480">
                        <a:lnSpc>
                          <a:spcPct val="100000"/>
                        </a:lnSpc>
                        <a:buChar char="□"/>
                        <a:tabLst>
                          <a:tab pos="351155" algn="l"/>
                        </a:tabLst>
                      </a:pPr>
                      <a:r>
                        <a:rPr dirty="0" sz="1500" spc="105">
                          <a:latin typeface="옥션고딕 B"/>
                          <a:cs typeface="옥션고딕 B"/>
                        </a:rPr>
                        <a:t>회의</a:t>
                      </a:r>
                      <a:r>
                        <a:rPr dirty="0" sz="1500" spc="355">
                          <a:latin typeface="옥션고딕 B"/>
                          <a:cs typeface="옥션고딕 B"/>
                        </a:rPr>
                        <a:t> </a:t>
                      </a:r>
                      <a:r>
                        <a:rPr dirty="0" sz="1500" spc="105">
                          <a:latin typeface="옥션고딕 B"/>
                          <a:cs typeface="옥션고딕 B"/>
                        </a:rPr>
                        <a:t>안건</a:t>
                      </a:r>
                      <a:endParaRPr sz="1500">
                        <a:latin typeface="옥션고딕 B"/>
                        <a:cs typeface="옥션고딕 B"/>
                      </a:endParaRPr>
                    </a:p>
                    <a:p>
                      <a:pPr>
                        <a:lnSpc>
                          <a:spcPct val="100000"/>
                        </a:lnSpc>
                        <a:buFont typeface=""/>
                        <a:buChar char="□"/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  <a:p>
                      <a:pPr marL="160655">
                        <a:lnSpc>
                          <a:spcPct val="100000"/>
                        </a:lnSpc>
                      </a:pPr>
                      <a:r>
                        <a:rPr dirty="0" sz="1500" spc="-5">
                          <a:latin typeface="Book Antiqua"/>
                          <a:cs typeface="Book Antiqua"/>
                        </a:rPr>
                        <a:t>&lt; </a:t>
                      </a:r>
                      <a:r>
                        <a:rPr dirty="0" sz="1500" spc="125">
                          <a:latin typeface="옥션고딕 B"/>
                          <a:cs typeface="옥션고딕 B"/>
                        </a:rPr>
                        <a:t>보고안건 </a:t>
                      </a:r>
                      <a:r>
                        <a:rPr dirty="0" sz="1500" spc="25">
                          <a:latin typeface="Book Antiqua"/>
                          <a:cs typeface="Book Antiqua"/>
                        </a:rPr>
                        <a:t>(3</a:t>
                      </a:r>
                      <a:r>
                        <a:rPr dirty="0" sz="1500" spc="25">
                          <a:latin typeface="옥션고딕 B"/>
                          <a:cs typeface="옥션고딕 B"/>
                        </a:rPr>
                        <a:t>건</a:t>
                      </a:r>
                      <a:r>
                        <a:rPr dirty="0" sz="1500" spc="25">
                          <a:latin typeface="Book Antiqua"/>
                          <a:cs typeface="Book Antiqua"/>
                        </a:rPr>
                        <a:t>)</a:t>
                      </a:r>
                      <a:r>
                        <a:rPr dirty="0" sz="1500" spc="250">
                          <a:latin typeface="Book Antiqua"/>
                          <a:cs typeface="Book Antiqua"/>
                        </a:rPr>
                        <a:t> </a:t>
                      </a:r>
                      <a:r>
                        <a:rPr dirty="0" sz="1500" spc="-5">
                          <a:latin typeface="Book Antiqua"/>
                          <a:cs typeface="Book Antiqua"/>
                        </a:rPr>
                        <a:t>&gt;</a:t>
                      </a:r>
                      <a:endParaRPr sz="1500">
                        <a:latin typeface="Book Antiqua"/>
                        <a:cs typeface="Book Antiqua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endParaRPr sz="1250">
                        <a:latin typeface="Times New Roman"/>
                        <a:cs typeface="Times New Roman"/>
                      </a:endParaRPr>
                    </a:p>
                    <a:p>
                      <a:pPr lvl="1" marL="603885" indent="-253365">
                        <a:lnSpc>
                          <a:spcPct val="100000"/>
                        </a:lnSpc>
                        <a:buFont typeface="Book Antiqua"/>
                        <a:buAutoNum type="arabicPeriod"/>
                        <a:tabLst>
                          <a:tab pos="604520" algn="l"/>
                        </a:tabLst>
                      </a:pPr>
                      <a:r>
                        <a:rPr dirty="0" sz="1600" spc="40">
                          <a:latin typeface="옥션고딕 B"/>
                          <a:cs typeface="옥션고딕 B"/>
                        </a:rPr>
                        <a:t>전차</a:t>
                      </a:r>
                      <a:r>
                        <a:rPr dirty="0" sz="1600" spc="40">
                          <a:latin typeface="Book Antiqua"/>
                          <a:cs typeface="Book Antiqua"/>
                        </a:rPr>
                        <a:t>(</a:t>
                      </a:r>
                      <a:r>
                        <a:rPr dirty="0" sz="1600" spc="-5">
                          <a:latin typeface="SimSun"/>
                          <a:cs typeface="SimSun"/>
                        </a:rPr>
                        <a:t>前</a:t>
                      </a:r>
                      <a:r>
                        <a:rPr dirty="0" sz="1600">
                          <a:latin typeface="SimSun"/>
                          <a:cs typeface="SimSun"/>
                        </a:rPr>
                        <a:t>次</a:t>
                      </a:r>
                      <a:r>
                        <a:rPr dirty="0" sz="1600" spc="-5">
                          <a:latin typeface="Book Antiqua"/>
                          <a:cs typeface="Book Antiqua"/>
                        </a:rPr>
                        <a:t>)</a:t>
                      </a:r>
                      <a:r>
                        <a:rPr dirty="0" sz="1600">
                          <a:latin typeface="Book Antiqua"/>
                          <a:cs typeface="Book Antiqua"/>
                        </a:rPr>
                        <a:t> </a:t>
                      </a:r>
                      <a:r>
                        <a:rPr dirty="0" sz="1600" spc="75">
                          <a:latin typeface="옥션고딕 B"/>
                          <a:cs typeface="옥션고딕 B"/>
                        </a:rPr>
                        <a:t>청렴옴부즈만</a:t>
                      </a:r>
                      <a:r>
                        <a:rPr dirty="0" sz="1600" spc="310">
                          <a:latin typeface="옥션고딕 B"/>
                          <a:cs typeface="옥션고딕 B"/>
                        </a:rPr>
                        <a:t> </a:t>
                      </a:r>
                      <a:r>
                        <a:rPr dirty="0" sz="1600" spc="75">
                          <a:latin typeface="옥션고딕 B"/>
                          <a:cs typeface="옥션고딕 B"/>
                        </a:rPr>
                        <a:t>회의결과</a:t>
                      </a:r>
                      <a:endParaRPr sz="1600">
                        <a:latin typeface="옥션고딕 B"/>
                        <a:cs typeface="옥션고딕 B"/>
                      </a:endParaRPr>
                    </a:p>
                    <a:p>
                      <a:pPr lvl="1">
                        <a:lnSpc>
                          <a:spcPct val="100000"/>
                        </a:lnSpc>
                        <a:spcBef>
                          <a:spcPts val="25"/>
                        </a:spcBef>
                        <a:buAutoNum type="arabicPeriod"/>
                      </a:pPr>
                      <a:endParaRPr sz="1350">
                        <a:latin typeface="Times New Roman"/>
                        <a:cs typeface="Times New Roman"/>
                      </a:endParaRPr>
                    </a:p>
                    <a:p>
                      <a:pPr lvl="1" marL="588645" indent="-238125">
                        <a:lnSpc>
                          <a:spcPct val="100000"/>
                        </a:lnSpc>
                        <a:buSzPct val="93750"/>
                        <a:buAutoNum type="arabicPeriod"/>
                        <a:tabLst>
                          <a:tab pos="589280" algn="l"/>
                        </a:tabLst>
                      </a:pPr>
                      <a:r>
                        <a:rPr dirty="0" sz="1600" spc="5">
                          <a:latin typeface="Book Antiqua"/>
                          <a:cs typeface="Book Antiqua"/>
                        </a:rPr>
                        <a:t>’16</a:t>
                      </a:r>
                      <a:r>
                        <a:rPr dirty="0" sz="1600" spc="5">
                          <a:latin typeface="옥션고딕 B"/>
                          <a:cs typeface="옥션고딕 B"/>
                        </a:rPr>
                        <a:t>년 </a:t>
                      </a:r>
                      <a:r>
                        <a:rPr dirty="0" sz="1600" spc="75">
                          <a:latin typeface="옥션고딕 B"/>
                          <a:cs typeface="옥션고딕 B"/>
                        </a:rPr>
                        <a:t>부패방지</a:t>
                      </a:r>
                      <a:r>
                        <a:rPr dirty="0" sz="1600" spc="130">
                          <a:latin typeface="옥션고딕 B"/>
                          <a:cs typeface="옥션고딕 B"/>
                        </a:rPr>
                        <a:t> </a:t>
                      </a:r>
                      <a:r>
                        <a:rPr dirty="0" sz="1600" spc="75">
                          <a:latin typeface="옥션고딕 B"/>
                          <a:cs typeface="옥션고딕 B"/>
                        </a:rPr>
                        <a:t>추진계획</a:t>
                      </a:r>
                      <a:endParaRPr sz="1600">
                        <a:latin typeface="옥션고딕 B"/>
                        <a:cs typeface="옥션고딕 B"/>
                      </a:endParaRPr>
                    </a:p>
                    <a:p>
                      <a:pPr lvl="1">
                        <a:lnSpc>
                          <a:spcPct val="100000"/>
                        </a:lnSpc>
                        <a:spcBef>
                          <a:spcPts val="30"/>
                        </a:spcBef>
                        <a:buAutoNum type="arabicPeriod"/>
                      </a:pPr>
                      <a:endParaRPr sz="1350">
                        <a:latin typeface="Times New Roman"/>
                        <a:cs typeface="Times New Roman"/>
                      </a:endParaRPr>
                    </a:p>
                    <a:p>
                      <a:pPr lvl="1" marL="588645" indent="-238125">
                        <a:lnSpc>
                          <a:spcPct val="100000"/>
                        </a:lnSpc>
                        <a:buSzPct val="93750"/>
                        <a:buFont typeface="Book Antiqua"/>
                        <a:buAutoNum type="arabicPeriod"/>
                        <a:tabLst>
                          <a:tab pos="589280" algn="l"/>
                        </a:tabLst>
                      </a:pPr>
                      <a:r>
                        <a:rPr dirty="0" sz="1600" spc="75">
                          <a:latin typeface="옥션고딕 B"/>
                          <a:cs typeface="옥션고딕 B"/>
                        </a:rPr>
                        <a:t>사규 부패영향평가 컨설팅</a:t>
                      </a:r>
                      <a:r>
                        <a:rPr dirty="0" sz="1600" spc="240">
                          <a:latin typeface="옥션고딕 B"/>
                          <a:cs typeface="옥션고딕 B"/>
                        </a:rPr>
                        <a:t> </a:t>
                      </a:r>
                      <a:r>
                        <a:rPr dirty="0" sz="1600" spc="55">
                          <a:latin typeface="옥션고딕 B"/>
                          <a:cs typeface="옥션고딕 B"/>
                        </a:rPr>
                        <a:t>추진</a:t>
                      </a:r>
                      <a:r>
                        <a:rPr dirty="0" sz="1600" spc="55">
                          <a:latin typeface="Book Antiqua"/>
                          <a:cs typeface="Book Antiqua"/>
                        </a:rPr>
                        <a:t>(</a:t>
                      </a:r>
                      <a:r>
                        <a:rPr dirty="0" sz="1600" spc="55">
                          <a:latin typeface="옥션고딕 B"/>
                          <a:cs typeface="옥션고딕 B"/>
                        </a:rPr>
                        <a:t>국민권익위원회</a:t>
                      </a:r>
                      <a:r>
                        <a:rPr dirty="0" sz="1600" spc="55">
                          <a:latin typeface="Book Antiqua"/>
                          <a:cs typeface="Book Antiqua"/>
                        </a:rPr>
                        <a:t>)</a:t>
                      </a:r>
                      <a:endParaRPr sz="1600">
                        <a:latin typeface="Book Antiqua"/>
                        <a:cs typeface="Book Antiqua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  <a:p>
                      <a:pPr marL="160655">
                        <a:lnSpc>
                          <a:spcPct val="100000"/>
                        </a:lnSpc>
                        <a:spcBef>
                          <a:spcPts val="1230"/>
                        </a:spcBef>
                      </a:pPr>
                      <a:r>
                        <a:rPr dirty="0" sz="1500" spc="-5">
                          <a:latin typeface="Book Antiqua"/>
                          <a:cs typeface="Book Antiqua"/>
                        </a:rPr>
                        <a:t>&lt; </a:t>
                      </a:r>
                      <a:r>
                        <a:rPr dirty="0" sz="1500" spc="125">
                          <a:latin typeface="옥션고딕 B"/>
                          <a:cs typeface="옥션고딕 B"/>
                        </a:rPr>
                        <a:t>논의안건 </a:t>
                      </a:r>
                      <a:r>
                        <a:rPr dirty="0" sz="1500" spc="25">
                          <a:latin typeface="Book Antiqua"/>
                          <a:cs typeface="Book Antiqua"/>
                        </a:rPr>
                        <a:t>(1</a:t>
                      </a:r>
                      <a:r>
                        <a:rPr dirty="0" sz="1500" spc="25">
                          <a:latin typeface="옥션고딕 B"/>
                          <a:cs typeface="옥션고딕 B"/>
                        </a:rPr>
                        <a:t>건</a:t>
                      </a:r>
                      <a:r>
                        <a:rPr dirty="0" sz="1500" spc="25">
                          <a:latin typeface="Book Antiqua"/>
                          <a:cs typeface="Book Antiqua"/>
                        </a:rPr>
                        <a:t>)</a:t>
                      </a:r>
                      <a:r>
                        <a:rPr dirty="0" sz="1500" spc="250">
                          <a:latin typeface="Book Antiqua"/>
                          <a:cs typeface="Book Antiqua"/>
                        </a:rPr>
                        <a:t> </a:t>
                      </a:r>
                      <a:r>
                        <a:rPr dirty="0" sz="1500" spc="-5">
                          <a:latin typeface="Book Antiqua"/>
                          <a:cs typeface="Book Antiqua"/>
                        </a:rPr>
                        <a:t>&gt;</a:t>
                      </a:r>
                      <a:endParaRPr sz="1500">
                        <a:latin typeface="Book Antiqua"/>
                        <a:cs typeface="Book Antiqua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1250">
                        <a:latin typeface="Times New Roman"/>
                        <a:cs typeface="Times New Roman"/>
                      </a:endParaRPr>
                    </a:p>
                    <a:p>
                      <a:pPr marL="350520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1500" spc="-10">
                          <a:latin typeface="Book Antiqua"/>
                          <a:cs typeface="Book Antiqua"/>
                        </a:rPr>
                        <a:t>1.</a:t>
                      </a:r>
                      <a:r>
                        <a:rPr dirty="0" sz="1600">
                          <a:latin typeface="SimSun"/>
                          <a:cs typeface="SimSun"/>
                        </a:rPr>
                        <a:t>「</a:t>
                      </a:r>
                      <a:r>
                        <a:rPr dirty="0" sz="1600" spc="75">
                          <a:latin typeface="옥션고딕 B"/>
                          <a:cs typeface="옥션고딕 B"/>
                        </a:rPr>
                        <a:t>품격있는</a:t>
                      </a:r>
                      <a:r>
                        <a:rPr dirty="0" sz="1600" spc="310">
                          <a:latin typeface="옥션고딕 B"/>
                          <a:cs typeface="옥션고딕 B"/>
                        </a:rPr>
                        <a:t> </a:t>
                      </a:r>
                      <a:r>
                        <a:rPr dirty="0" sz="1600" spc="10">
                          <a:latin typeface="Book Antiqua"/>
                          <a:cs typeface="Book Antiqua"/>
                        </a:rPr>
                        <a:t>10</a:t>
                      </a:r>
                      <a:r>
                        <a:rPr dirty="0" sz="1600" spc="10">
                          <a:latin typeface="옥션고딕 B"/>
                          <a:cs typeface="옥션고딕 B"/>
                        </a:rPr>
                        <a:t>대</a:t>
                      </a:r>
                      <a:r>
                        <a:rPr dirty="0" sz="1600" spc="310">
                          <a:latin typeface="옥션고딕 B"/>
                          <a:cs typeface="옥션고딕 B"/>
                        </a:rPr>
                        <a:t> </a:t>
                      </a:r>
                      <a:r>
                        <a:rPr dirty="0" sz="1600" spc="75">
                          <a:latin typeface="옥션고딕 B"/>
                          <a:cs typeface="옥션고딕 B"/>
                        </a:rPr>
                        <a:t>언행</a:t>
                      </a:r>
                      <a:r>
                        <a:rPr dirty="0" sz="1600" spc="-5">
                          <a:latin typeface="SimSun"/>
                          <a:cs typeface="SimSun"/>
                        </a:rPr>
                        <a:t>」 </a:t>
                      </a:r>
                      <a:r>
                        <a:rPr dirty="0" sz="1600" spc="75">
                          <a:latin typeface="옥션고딕 B"/>
                          <a:cs typeface="옥션고딕 B"/>
                        </a:rPr>
                        <a:t>실천</a:t>
                      </a:r>
                      <a:r>
                        <a:rPr dirty="0" sz="1600" spc="310">
                          <a:latin typeface="옥션고딕 B"/>
                          <a:cs typeface="옥션고딕 B"/>
                        </a:rPr>
                        <a:t> </a:t>
                      </a:r>
                      <a:r>
                        <a:rPr dirty="0" sz="1600" spc="75">
                          <a:latin typeface="옥션고딕 B"/>
                          <a:cs typeface="옥션고딕 B"/>
                        </a:rPr>
                        <a:t>방안</a:t>
                      </a:r>
                      <a:endParaRPr sz="1600">
                        <a:latin typeface="옥션고딕 B"/>
                        <a:cs typeface="옥션고딕 B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16598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 marL="66040">
                        <a:lnSpc>
                          <a:spcPct val="100000"/>
                        </a:lnSpc>
                      </a:pPr>
                      <a:r>
                        <a:rPr dirty="0" sz="1500" spc="65">
                          <a:latin typeface="옥션고딕 B"/>
                          <a:cs typeface="옥션고딕 B"/>
                        </a:rPr>
                        <a:t>□ </a:t>
                      </a:r>
                      <a:r>
                        <a:rPr dirty="0" sz="1500" spc="105">
                          <a:latin typeface="옥션고딕 B"/>
                          <a:cs typeface="옥션고딕 B"/>
                        </a:rPr>
                        <a:t>회의 내용 </a:t>
                      </a:r>
                      <a:r>
                        <a:rPr dirty="0" sz="1500" spc="65">
                          <a:latin typeface="옥션고딕 B"/>
                          <a:cs typeface="옥션고딕 B"/>
                        </a:rPr>
                        <a:t>및</a:t>
                      </a:r>
                      <a:r>
                        <a:rPr dirty="0" sz="1500" spc="-25">
                          <a:latin typeface="옥션고딕 B"/>
                          <a:cs typeface="옥션고딕 B"/>
                        </a:rPr>
                        <a:t> </a:t>
                      </a:r>
                      <a:r>
                        <a:rPr dirty="0" sz="1500" spc="100">
                          <a:latin typeface="옥션고딕 B"/>
                          <a:cs typeface="옥션고딕 B"/>
                        </a:rPr>
                        <a:t>결과</a:t>
                      </a:r>
                      <a:endParaRPr sz="1500">
                        <a:latin typeface="옥션고딕 B"/>
                        <a:cs typeface="옥션고딕 B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 marL="160655">
                        <a:lnSpc>
                          <a:spcPct val="100000"/>
                        </a:lnSpc>
                      </a:pPr>
                      <a:r>
                        <a:rPr dirty="0" sz="1500" spc="-5">
                          <a:latin typeface="Book Antiqua"/>
                          <a:cs typeface="Book Antiqua"/>
                        </a:rPr>
                        <a:t>&lt; </a:t>
                      </a:r>
                      <a:r>
                        <a:rPr dirty="0" sz="1500" spc="125">
                          <a:latin typeface="옥션고딕 B"/>
                          <a:cs typeface="옥션고딕 B"/>
                        </a:rPr>
                        <a:t>보고안건 </a:t>
                      </a:r>
                      <a:r>
                        <a:rPr dirty="0" sz="1500" spc="25">
                          <a:latin typeface="Book Antiqua"/>
                          <a:cs typeface="Book Antiqua"/>
                        </a:rPr>
                        <a:t>(3</a:t>
                      </a:r>
                      <a:r>
                        <a:rPr dirty="0" sz="1500" spc="25">
                          <a:latin typeface="옥션고딕 B"/>
                          <a:cs typeface="옥션고딕 B"/>
                        </a:rPr>
                        <a:t>건</a:t>
                      </a:r>
                      <a:r>
                        <a:rPr dirty="0" sz="1500" spc="25">
                          <a:latin typeface="Book Antiqua"/>
                          <a:cs typeface="Book Antiqua"/>
                        </a:rPr>
                        <a:t>)</a:t>
                      </a:r>
                      <a:r>
                        <a:rPr dirty="0" sz="1500" spc="250">
                          <a:latin typeface="Book Antiqua"/>
                          <a:cs typeface="Book Antiqua"/>
                        </a:rPr>
                        <a:t> </a:t>
                      </a:r>
                      <a:r>
                        <a:rPr dirty="0" sz="1500" spc="-5">
                          <a:latin typeface="Book Antiqua"/>
                          <a:cs typeface="Book Antiqua"/>
                        </a:rPr>
                        <a:t>&gt;</a:t>
                      </a:r>
                      <a:endParaRPr sz="1500">
                        <a:latin typeface="Book Antiqua"/>
                        <a:cs typeface="Book Antiqua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 marL="398145" indent="-237490">
                        <a:lnSpc>
                          <a:spcPct val="100000"/>
                        </a:lnSpc>
                        <a:spcBef>
                          <a:spcPts val="5"/>
                        </a:spcBef>
                        <a:buFont typeface="Book Antiqua"/>
                        <a:buAutoNum type="arabicPeriod"/>
                        <a:tabLst>
                          <a:tab pos="398780" algn="l"/>
                        </a:tabLst>
                      </a:pPr>
                      <a:r>
                        <a:rPr dirty="0" sz="1500" spc="85">
                          <a:latin typeface="옥션고딕 B"/>
                          <a:cs typeface="옥션고딕 B"/>
                        </a:rPr>
                        <a:t>전차</a:t>
                      </a:r>
                      <a:r>
                        <a:rPr dirty="0" sz="1500" spc="85">
                          <a:latin typeface="Book Antiqua"/>
                          <a:cs typeface="Book Antiqua"/>
                        </a:rPr>
                        <a:t>(</a:t>
                      </a:r>
                      <a:r>
                        <a:rPr dirty="0" sz="1500" spc="65">
                          <a:latin typeface="SimSun"/>
                          <a:cs typeface="SimSun"/>
                        </a:rPr>
                        <a:t>前</a:t>
                      </a:r>
                      <a:r>
                        <a:rPr dirty="0" sz="1500" spc="55">
                          <a:latin typeface="SimSun"/>
                          <a:cs typeface="SimSun"/>
                        </a:rPr>
                        <a:t>次</a:t>
                      </a:r>
                      <a:r>
                        <a:rPr dirty="0" sz="1500" spc="-5">
                          <a:latin typeface="Book Antiqua"/>
                          <a:cs typeface="Book Antiqua"/>
                        </a:rPr>
                        <a:t>) </a:t>
                      </a:r>
                      <a:r>
                        <a:rPr dirty="0" sz="1500" spc="125">
                          <a:latin typeface="옥션고딕 B"/>
                          <a:cs typeface="옥션고딕 B"/>
                        </a:rPr>
                        <a:t>청렴옴부즈만</a:t>
                      </a:r>
                      <a:r>
                        <a:rPr dirty="0" sz="1500" spc="355">
                          <a:latin typeface="옥션고딕 B"/>
                          <a:cs typeface="옥션고딕 B"/>
                        </a:rPr>
                        <a:t> </a:t>
                      </a:r>
                      <a:r>
                        <a:rPr dirty="0" sz="1500" spc="125">
                          <a:latin typeface="옥션고딕 B"/>
                          <a:cs typeface="옥션고딕 B"/>
                        </a:rPr>
                        <a:t>회의결과</a:t>
                      </a:r>
                      <a:endParaRPr sz="1500">
                        <a:latin typeface="옥션고딕 B"/>
                        <a:cs typeface="옥션고딕 B"/>
                      </a:endParaRPr>
                    </a:p>
                    <a:p>
                      <a:pPr lvl="1" marL="541020" indent="-284480">
                        <a:lnSpc>
                          <a:spcPct val="100000"/>
                        </a:lnSpc>
                        <a:spcBef>
                          <a:spcPts val="1195"/>
                        </a:spcBef>
                        <a:buChar char="○"/>
                        <a:tabLst>
                          <a:tab pos="541655" algn="l"/>
                        </a:tabLst>
                      </a:pPr>
                      <a:r>
                        <a:rPr dirty="0" sz="1500" spc="65">
                          <a:latin typeface="옥션고딕 B"/>
                          <a:cs typeface="옥션고딕 B"/>
                        </a:rPr>
                        <a:t>이견없음</a:t>
                      </a:r>
                      <a:endParaRPr sz="1500">
                        <a:latin typeface="옥션고딕 B"/>
                        <a:cs typeface="옥션고딕 B"/>
                      </a:endParaRPr>
                    </a:p>
                  </a:txBody>
                  <a:tcPr marL="0" marR="0" marB="0" marT="127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01204" y="1130574"/>
            <a:ext cx="5880735" cy="7922259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250190" indent="-237490">
              <a:lnSpc>
                <a:spcPct val="100000"/>
              </a:lnSpc>
              <a:spcBef>
                <a:spcPts val="95"/>
              </a:spcBef>
              <a:buAutoNum type="arabicPeriod" startAt="2"/>
              <a:tabLst>
                <a:tab pos="250825" algn="l"/>
              </a:tabLst>
            </a:pPr>
            <a:r>
              <a:rPr dirty="0" sz="1500" spc="5">
                <a:latin typeface="Book Antiqua"/>
                <a:cs typeface="Book Antiqua"/>
              </a:rPr>
              <a:t>‘16</a:t>
            </a:r>
            <a:r>
              <a:rPr dirty="0" sz="1500" spc="5">
                <a:latin typeface="옥션고딕 B"/>
                <a:cs typeface="옥션고딕 B"/>
              </a:rPr>
              <a:t>년 </a:t>
            </a:r>
            <a:r>
              <a:rPr dirty="0" sz="1500" spc="125">
                <a:latin typeface="옥션고딕 B"/>
                <a:cs typeface="옥션고딕 B"/>
              </a:rPr>
              <a:t>부패방지</a:t>
            </a:r>
            <a:r>
              <a:rPr dirty="0" sz="1500" spc="275">
                <a:latin typeface="옥션고딕 B"/>
                <a:cs typeface="옥션고딕 B"/>
              </a:rPr>
              <a:t> </a:t>
            </a:r>
            <a:r>
              <a:rPr dirty="0" sz="1500" spc="125">
                <a:latin typeface="옥션고딕 B"/>
                <a:cs typeface="옥션고딕 B"/>
              </a:rPr>
              <a:t>추진계획</a:t>
            </a:r>
            <a:endParaRPr sz="1500">
              <a:latin typeface="옥션고딕 B"/>
              <a:cs typeface="옥션고딕 B"/>
            </a:endParaRPr>
          </a:p>
          <a:p>
            <a:pPr algn="just" lvl="1" marL="408305" marR="5080" indent="-299720">
              <a:lnSpc>
                <a:spcPct val="166500"/>
              </a:lnSpc>
              <a:buFont typeface=""/>
              <a:buChar char="○"/>
              <a:tabLst>
                <a:tab pos="418465" algn="l"/>
              </a:tabLst>
            </a:pPr>
            <a:r>
              <a:rPr dirty="0" sz="1500" spc="50">
                <a:latin typeface="Book Antiqua"/>
                <a:cs typeface="Book Antiqua"/>
              </a:rPr>
              <a:t>(</a:t>
            </a:r>
            <a:r>
              <a:rPr dirty="0" sz="1500" spc="50">
                <a:latin typeface="옥션고딕 B"/>
                <a:cs typeface="옥션고딕 B"/>
              </a:rPr>
              <a:t>홍○○ </a:t>
            </a:r>
            <a:r>
              <a:rPr dirty="0" sz="1500" spc="0">
                <a:latin typeface="옥션고딕 B"/>
                <a:cs typeface="옥션고딕 B"/>
              </a:rPr>
              <a:t>위원</a:t>
            </a:r>
            <a:r>
              <a:rPr dirty="0" sz="1500" spc="0">
                <a:latin typeface="Book Antiqua"/>
                <a:cs typeface="Book Antiqua"/>
              </a:rPr>
              <a:t>) </a:t>
            </a:r>
            <a:r>
              <a:rPr dirty="0" sz="1500" spc="0">
                <a:latin typeface="옥션고딕 B"/>
                <a:cs typeface="옥션고딕 B"/>
              </a:rPr>
              <a:t>청탁금지법</a:t>
            </a:r>
            <a:r>
              <a:rPr dirty="0" sz="1500" spc="0">
                <a:latin typeface="Book Antiqua"/>
                <a:cs typeface="Book Antiqua"/>
              </a:rPr>
              <a:t>(</a:t>
            </a:r>
            <a:r>
              <a:rPr dirty="0" sz="1500" spc="0">
                <a:latin typeface="옥션고딕 B"/>
                <a:cs typeface="옥션고딕 B"/>
              </a:rPr>
              <a:t>김영란법</a:t>
            </a:r>
            <a:r>
              <a:rPr dirty="0" sz="1500" spc="0">
                <a:latin typeface="Book Antiqua"/>
                <a:cs typeface="Book Antiqua"/>
              </a:rPr>
              <a:t>) </a:t>
            </a:r>
            <a:r>
              <a:rPr dirty="0" sz="1500" spc="15">
                <a:latin typeface="Book Antiqua"/>
                <a:cs typeface="Book Antiqua"/>
              </a:rPr>
              <a:t>9</a:t>
            </a:r>
            <a:r>
              <a:rPr dirty="0" sz="1500" spc="15">
                <a:latin typeface="옥션고딕 B"/>
                <a:cs typeface="옥션고딕 B"/>
              </a:rPr>
              <a:t>월 </a:t>
            </a:r>
            <a:r>
              <a:rPr dirty="0" sz="1500" spc="25">
                <a:latin typeface="옥션고딕 B"/>
                <a:cs typeface="옥션고딕 B"/>
              </a:rPr>
              <a:t>시행에 </a:t>
            </a:r>
            <a:r>
              <a:rPr dirty="0" sz="1500" spc="25">
                <a:latin typeface="옥션고딕 B"/>
                <a:cs typeface="옥션고딕 B"/>
              </a:rPr>
              <a:t>대비하여 </a:t>
            </a:r>
            <a:r>
              <a:rPr dirty="0" sz="1500" spc="35">
                <a:latin typeface="옥션고딕 B"/>
                <a:cs typeface="옥션고딕 B"/>
              </a:rPr>
              <a:t>내부  직원 </a:t>
            </a:r>
            <a:r>
              <a:rPr dirty="0" sz="1500" spc="25">
                <a:latin typeface="옥션고딕 B"/>
                <a:cs typeface="옥션고딕 B"/>
              </a:rPr>
              <a:t>대상으로 </a:t>
            </a:r>
            <a:r>
              <a:rPr dirty="0" sz="1500" spc="35">
                <a:latin typeface="옥션고딕 B"/>
                <a:cs typeface="옥션고딕 B"/>
              </a:rPr>
              <a:t>교육 </a:t>
            </a:r>
            <a:r>
              <a:rPr dirty="0" sz="1500" spc="65">
                <a:latin typeface="옥션고딕 B"/>
                <a:cs typeface="옥션고딕 B"/>
              </a:rPr>
              <a:t>등 </a:t>
            </a:r>
            <a:r>
              <a:rPr dirty="0" sz="1500" spc="35">
                <a:latin typeface="옥션고딕 B"/>
                <a:cs typeface="옥션고딕 B"/>
              </a:rPr>
              <a:t>홍보</a:t>
            </a:r>
            <a:r>
              <a:rPr dirty="0" sz="1500" spc="360">
                <a:latin typeface="옥션고딕 B"/>
                <a:cs typeface="옥션고딕 B"/>
              </a:rPr>
              <a:t> </a:t>
            </a:r>
            <a:r>
              <a:rPr dirty="0" sz="1500" spc="35">
                <a:latin typeface="옥션고딕 B"/>
                <a:cs typeface="옥션고딕 B"/>
              </a:rPr>
              <a:t>필요</a:t>
            </a:r>
            <a:endParaRPr sz="1500">
              <a:latin typeface="옥션고딕 B"/>
              <a:cs typeface="옥션고딕 B"/>
            </a:endParaRPr>
          </a:p>
          <a:p>
            <a:pPr algn="just" lvl="1" marL="423545" marR="5080" indent="-314960">
              <a:lnSpc>
                <a:spcPct val="166500"/>
              </a:lnSpc>
              <a:buFont typeface=""/>
              <a:buChar char="○"/>
              <a:tabLst>
                <a:tab pos="395605" algn="l"/>
              </a:tabLst>
            </a:pPr>
            <a:r>
              <a:rPr dirty="0" sz="1500" spc="50">
                <a:latin typeface="Book Antiqua"/>
                <a:cs typeface="Book Antiqua"/>
              </a:rPr>
              <a:t>(</a:t>
            </a:r>
            <a:r>
              <a:rPr dirty="0" sz="1500" spc="50">
                <a:latin typeface="옥션고딕 B"/>
                <a:cs typeface="옥션고딕 B"/>
              </a:rPr>
              <a:t>정○○ </a:t>
            </a:r>
            <a:r>
              <a:rPr dirty="0" sz="1500" spc="40">
                <a:latin typeface="옥션고딕 B"/>
                <a:cs typeface="옥션고딕 B"/>
              </a:rPr>
              <a:t>위원</a:t>
            </a:r>
            <a:r>
              <a:rPr dirty="0" sz="1500" spc="40">
                <a:latin typeface="Book Antiqua"/>
                <a:cs typeface="Book Antiqua"/>
              </a:rPr>
              <a:t>) ‘</a:t>
            </a:r>
            <a:r>
              <a:rPr dirty="0" sz="1500" spc="40">
                <a:latin typeface="옥션고딕 B"/>
                <a:cs typeface="옥션고딕 B"/>
              </a:rPr>
              <a:t>열린 </a:t>
            </a:r>
            <a:r>
              <a:rPr dirty="0" sz="1500" spc="50">
                <a:latin typeface="옥션고딕 B"/>
                <a:cs typeface="옥션고딕 B"/>
              </a:rPr>
              <a:t>감사</a:t>
            </a:r>
            <a:r>
              <a:rPr dirty="0" sz="1500" spc="50">
                <a:latin typeface="Book Antiqua"/>
                <a:cs typeface="Book Antiqua"/>
              </a:rPr>
              <a:t>’</a:t>
            </a:r>
            <a:r>
              <a:rPr dirty="0" sz="1500" spc="50">
                <a:latin typeface="옥션고딕 B"/>
                <a:cs typeface="옥션고딕 B"/>
              </a:rPr>
              <a:t>를 </a:t>
            </a:r>
            <a:r>
              <a:rPr dirty="0" sz="1500" spc="65">
                <a:latin typeface="옥션고딕 B"/>
                <a:cs typeface="옥션고딕 B"/>
              </a:rPr>
              <a:t>통해 감사결과를 공개하는 취지는  </a:t>
            </a:r>
            <a:r>
              <a:rPr dirty="0" sz="1500" spc="50">
                <a:latin typeface="옥션고딕 B"/>
                <a:cs typeface="옥션고딕 B"/>
              </a:rPr>
              <a:t>좋으나</a:t>
            </a:r>
            <a:r>
              <a:rPr dirty="0" sz="1500" spc="50">
                <a:latin typeface="Book Antiqua"/>
                <a:cs typeface="Book Antiqua"/>
              </a:rPr>
              <a:t>, </a:t>
            </a:r>
            <a:r>
              <a:rPr dirty="0" sz="1500" spc="65">
                <a:latin typeface="옥션고딕 B"/>
                <a:cs typeface="옥션고딕 B"/>
              </a:rPr>
              <a:t>당사자의 프라이버시를 침해하지 않는 범위 내에서  적절한 공개 수위를 고려하는 등 신중한 접근 필요</a:t>
            </a:r>
            <a:endParaRPr sz="1500">
              <a:latin typeface="옥션고딕 B"/>
              <a:cs typeface="옥션고딕 B"/>
            </a:endParaRPr>
          </a:p>
          <a:p>
            <a:pPr algn="just" lvl="1" marL="407034" marR="5080" indent="-298450">
              <a:lnSpc>
                <a:spcPct val="166500"/>
              </a:lnSpc>
              <a:buFont typeface=""/>
              <a:buChar char="○"/>
              <a:tabLst>
                <a:tab pos="405765" algn="l"/>
              </a:tabLst>
            </a:pPr>
            <a:r>
              <a:rPr dirty="0" sz="1500" spc="50">
                <a:latin typeface="Book Antiqua"/>
                <a:cs typeface="Book Antiqua"/>
              </a:rPr>
              <a:t>(</a:t>
            </a:r>
            <a:r>
              <a:rPr dirty="0" sz="1500" spc="50">
                <a:latin typeface="옥션고딕 B"/>
                <a:cs typeface="옥션고딕 B"/>
              </a:rPr>
              <a:t>최○○ </a:t>
            </a:r>
            <a:r>
              <a:rPr dirty="0" sz="1500" spc="40">
                <a:latin typeface="옥션고딕 B"/>
                <a:cs typeface="옥션고딕 B"/>
              </a:rPr>
              <a:t>위원</a:t>
            </a:r>
            <a:r>
              <a:rPr dirty="0" sz="1500" spc="40">
                <a:latin typeface="Book Antiqua"/>
                <a:cs typeface="Book Antiqua"/>
              </a:rPr>
              <a:t>) </a:t>
            </a:r>
            <a:r>
              <a:rPr dirty="0" sz="1500" spc="50">
                <a:latin typeface="Book Antiqua"/>
                <a:cs typeface="Book Antiqua"/>
              </a:rPr>
              <a:t>‘</a:t>
            </a:r>
            <a:r>
              <a:rPr dirty="0" sz="1500" spc="50">
                <a:latin typeface="옥션고딕 B"/>
                <a:cs typeface="옥션고딕 B"/>
              </a:rPr>
              <a:t>외부대가 </a:t>
            </a:r>
            <a:r>
              <a:rPr dirty="0" sz="1500" spc="65">
                <a:latin typeface="옥션고딕 B"/>
                <a:cs typeface="옥션고딕 B"/>
              </a:rPr>
              <a:t>안 받기 또는 </a:t>
            </a:r>
            <a:r>
              <a:rPr dirty="0" sz="1500" spc="50">
                <a:latin typeface="옥션고딕 B"/>
                <a:cs typeface="옥션고딕 B"/>
              </a:rPr>
              <a:t>기부운동</a:t>
            </a:r>
            <a:r>
              <a:rPr dirty="0" sz="1500" spc="50">
                <a:latin typeface="Book Antiqua"/>
                <a:cs typeface="Book Antiqua"/>
              </a:rPr>
              <a:t>’ </a:t>
            </a:r>
            <a:r>
              <a:rPr dirty="0" sz="1500" spc="65">
                <a:latin typeface="옥션고딕 B"/>
                <a:cs typeface="옥션고딕 B"/>
              </a:rPr>
              <a:t>등 외부활동  관리 강화는 </a:t>
            </a:r>
            <a:r>
              <a:rPr dirty="0" sz="1500" spc="50">
                <a:latin typeface="옥션고딕 B"/>
                <a:cs typeface="옥션고딕 B"/>
              </a:rPr>
              <a:t>필요하나</a:t>
            </a:r>
            <a:r>
              <a:rPr dirty="0" sz="1500" spc="50">
                <a:latin typeface="Book Antiqua"/>
                <a:cs typeface="Book Antiqua"/>
              </a:rPr>
              <a:t>, </a:t>
            </a:r>
            <a:r>
              <a:rPr dirty="0" sz="1500" spc="65">
                <a:latin typeface="옥션고딕 B"/>
                <a:cs typeface="옥션고딕 B"/>
              </a:rPr>
              <a:t>기관 고유 목적상 반드시 필요한 외부  활동까지 위축될 수</a:t>
            </a:r>
            <a:r>
              <a:rPr dirty="0" sz="1500" spc="215">
                <a:latin typeface="옥션고딕 B"/>
                <a:cs typeface="옥션고딕 B"/>
              </a:rPr>
              <a:t> </a:t>
            </a:r>
            <a:r>
              <a:rPr dirty="0" sz="1500" spc="65">
                <a:latin typeface="옥션고딕 B"/>
                <a:cs typeface="옥션고딕 B"/>
              </a:rPr>
              <a:t>있음</a:t>
            </a:r>
            <a:endParaRPr sz="1500">
              <a:latin typeface="옥션고딕 B"/>
              <a:cs typeface="옥션고딕 B"/>
            </a:endParaRPr>
          </a:p>
          <a:p>
            <a:pPr algn="just" lvl="1" marL="407034" marR="5080" indent="-298450">
              <a:lnSpc>
                <a:spcPct val="166500"/>
              </a:lnSpc>
              <a:buFont typeface=""/>
              <a:buChar char="○"/>
              <a:tabLst>
                <a:tab pos="405765" algn="l"/>
              </a:tabLst>
            </a:pPr>
            <a:r>
              <a:rPr dirty="0" sz="1500" spc="50">
                <a:latin typeface="Book Antiqua"/>
                <a:cs typeface="Book Antiqua"/>
              </a:rPr>
              <a:t>(</a:t>
            </a:r>
            <a:r>
              <a:rPr dirty="0" sz="1500" spc="50">
                <a:latin typeface="옥션고딕 B"/>
                <a:cs typeface="옥션고딕 B"/>
              </a:rPr>
              <a:t>송○○ </a:t>
            </a:r>
            <a:r>
              <a:rPr dirty="0" sz="1500" spc="40">
                <a:latin typeface="옥션고딕 B"/>
                <a:cs typeface="옥션고딕 B"/>
              </a:rPr>
              <a:t>위원</a:t>
            </a:r>
            <a:r>
              <a:rPr dirty="0" sz="1500" spc="40">
                <a:latin typeface="Book Antiqua"/>
                <a:cs typeface="Book Antiqua"/>
              </a:rPr>
              <a:t>) </a:t>
            </a:r>
            <a:r>
              <a:rPr dirty="0" sz="1500" spc="50">
                <a:latin typeface="Book Antiqua"/>
                <a:cs typeface="Book Antiqua"/>
              </a:rPr>
              <a:t>‘</a:t>
            </a:r>
            <a:r>
              <a:rPr dirty="0" sz="1500" spc="50">
                <a:latin typeface="옥션고딕 B"/>
                <a:cs typeface="옥션고딕 B"/>
              </a:rPr>
              <a:t>청렴한 </a:t>
            </a:r>
            <a:r>
              <a:rPr dirty="0" sz="1500" spc="30">
                <a:latin typeface="옥션고딕 B"/>
                <a:cs typeface="옥션고딕 B"/>
              </a:rPr>
              <a:t>끼</a:t>
            </a:r>
            <a:r>
              <a:rPr dirty="0" sz="1500" spc="30">
                <a:latin typeface="Book Antiqua"/>
                <a:cs typeface="Book Antiqua"/>
              </a:rPr>
              <a:t>’ </a:t>
            </a:r>
            <a:r>
              <a:rPr dirty="0" sz="1500" spc="65">
                <a:latin typeface="옥션고딕 B"/>
                <a:cs typeface="옥션고딕 B"/>
              </a:rPr>
              <a:t>제도를 시행했을 때 계획보다 이행  실적이 저조할 경우에는 제도의 취지가 퇴색할 수 </a:t>
            </a:r>
            <a:r>
              <a:rPr dirty="0" sz="1500" spc="50">
                <a:latin typeface="옥션고딕 B"/>
                <a:cs typeface="옥션고딕 B"/>
              </a:rPr>
              <a:t>있으므로</a:t>
            </a:r>
            <a:r>
              <a:rPr dirty="0" sz="1500" spc="50">
                <a:latin typeface="Book Antiqua"/>
                <a:cs typeface="Book Antiqua"/>
              </a:rPr>
              <a:t>,  </a:t>
            </a:r>
            <a:r>
              <a:rPr dirty="0" sz="1500" spc="65">
                <a:latin typeface="옥션고딕 B"/>
                <a:cs typeface="옥션고딕 B"/>
              </a:rPr>
              <a:t>이에 대비한 조치</a:t>
            </a:r>
            <a:r>
              <a:rPr dirty="0" sz="1500" spc="215">
                <a:latin typeface="옥션고딕 B"/>
                <a:cs typeface="옥션고딕 B"/>
              </a:rPr>
              <a:t> </a:t>
            </a:r>
            <a:r>
              <a:rPr dirty="0" sz="1500" spc="65">
                <a:latin typeface="옥션고딕 B"/>
                <a:cs typeface="옥션고딕 B"/>
              </a:rPr>
              <a:t>필요</a:t>
            </a:r>
            <a:endParaRPr sz="1500">
              <a:latin typeface="옥션고딕 B"/>
              <a:cs typeface="옥션고딕 B"/>
            </a:endParaRPr>
          </a:p>
          <a:p>
            <a:pPr lvl="1">
              <a:lnSpc>
                <a:spcPct val="100000"/>
              </a:lnSpc>
              <a:spcBef>
                <a:spcPts val="10"/>
              </a:spcBef>
              <a:buFont typeface=""/>
              <a:buChar char="○"/>
            </a:pPr>
            <a:endParaRPr sz="2200">
              <a:latin typeface="Times New Roman"/>
              <a:cs typeface="Times New Roman"/>
            </a:endParaRPr>
          </a:p>
          <a:p>
            <a:pPr marL="250190" indent="-237490">
              <a:lnSpc>
                <a:spcPct val="100000"/>
              </a:lnSpc>
              <a:buFont typeface="Book Antiqua"/>
              <a:buAutoNum type="arabicPeriod" startAt="2"/>
              <a:tabLst>
                <a:tab pos="250825" algn="l"/>
              </a:tabLst>
            </a:pPr>
            <a:r>
              <a:rPr dirty="0" sz="1500" spc="100">
                <a:latin typeface="옥션고딕 B"/>
                <a:cs typeface="옥션고딕 B"/>
              </a:rPr>
              <a:t>사규 </a:t>
            </a:r>
            <a:r>
              <a:rPr dirty="0" sz="1500" spc="125">
                <a:latin typeface="옥션고딕 B"/>
                <a:cs typeface="옥션고딕 B"/>
              </a:rPr>
              <a:t>부패영향평가 </a:t>
            </a:r>
            <a:r>
              <a:rPr dirty="0" sz="1500" spc="114">
                <a:latin typeface="옥션고딕 B"/>
                <a:cs typeface="옥션고딕 B"/>
              </a:rPr>
              <a:t>컨설팅</a:t>
            </a:r>
            <a:r>
              <a:rPr dirty="0" sz="1500" spc="325">
                <a:latin typeface="옥션고딕 B"/>
                <a:cs typeface="옥션고딕 B"/>
              </a:rPr>
              <a:t> </a:t>
            </a:r>
            <a:r>
              <a:rPr dirty="0" sz="1500" spc="110">
                <a:latin typeface="옥션고딕 B"/>
                <a:cs typeface="옥션고딕 B"/>
              </a:rPr>
              <a:t>추진</a:t>
            </a:r>
            <a:r>
              <a:rPr dirty="0" sz="1500" spc="110">
                <a:latin typeface="Book Antiqua"/>
                <a:cs typeface="Book Antiqua"/>
              </a:rPr>
              <a:t>(</a:t>
            </a:r>
            <a:r>
              <a:rPr dirty="0" sz="1500" spc="110">
                <a:latin typeface="옥션고딕 B"/>
                <a:cs typeface="옥션고딕 B"/>
              </a:rPr>
              <a:t>국민권익위원회</a:t>
            </a:r>
            <a:r>
              <a:rPr dirty="0" sz="1500" spc="110">
                <a:latin typeface="Book Antiqua"/>
                <a:cs typeface="Book Antiqua"/>
              </a:rPr>
              <a:t>)</a:t>
            </a:r>
            <a:endParaRPr sz="1500">
              <a:latin typeface="Book Antiqua"/>
              <a:cs typeface="Book Antiqua"/>
            </a:endParaRPr>
          </a:p>
          <a:p>
            <a:pPr algn="just" lvl="1" marL="407034" marR="5080" indent="-298450">
              <a:lnSpc>
                <a:spcPts val="3000"/>
              </a:lnSpc>
              <a:spcBef>
                <a:spcPts val="155"/>
              </a:spcBef>
              <a:buFont typeface=""/>
              <a:buChar char="○"/>
              <a:tabLst>
                <a:tab pos="395605" algn="l"/>
              </a:tabLst>
            </a:pPr>
            <a:r>
              <a:rPr dirty="0" sz="1500" spc="50">
                <a:latin typeface="Book Antiqua"/>
                <a:cs typeface="Book Antiqua"/>
              </a:rPr>
              <a:t>(</a:t>
            </a:r>
            <a:r>
              <a:rPr dirty="0" sz="1500" spc="50">
                <a:latin typeface="옥션고딕 B"/>
                <a:cs typeface="옥션고딕 B"/>
              </a:rPr>
              <a:t>나○○ </a:t>
            </a:r>
            <a:r>
              <a:rPr dirty="0" sz="1500" spc="40">
                <a:latin typeface="옥션고딕 B"/>
                <a:cs typeface="옥션고딕 B"/>
              </a:rPr>
              <a:t>위원</a:t>
            </a:r>
            <a:r>
              <a:rPr dirty="0" sz="1500" spc="40">
                <a:latin typeface="Book Antiqua"/>
                <a:cs typeface="Book Antiqua"/>
              </a:rPr>
              <a:t>) </a:t>
            </a:r>
            <a:r>
              <a:rPr dirty="0" sz="1500" spc="65">
                <a:latin typeface="옥션고딕 B"/>
                <a:cs typeface="옥션고딕 B"/>
              </a:rPr>
              <a:t>제안서 평가 참여 업체와의 이해당사자 등 평가  위원 제척에 대한 세부 규정 마련</a:t>
            </a:r>
            <a:r>
              <a:rPr dirty="0" sz="1500" spc="365">
                <a:latin typeface="옥션고딕 B"/>
                <a:cs typeface="옥션고딕 B"/>
              </a:rPr>
              <a:t> </a:t>
            </a:r>
            <a:r>
              <a:rPr dirty="0" sz="1500" spc="65">
                <a:latin typeface="옥션고딕 B"/>
                <a:cs typeface="옥션고딕 B"/>
              </a:rPr>
              <a:t>필요</a:t>
            </a:r>
            <a:endParaRPr sz="1500">
              <a:latin typeface="옥션고딕 B"/>
              <a:cs typeface="옥션고딕 B"/>
            </a:endParaRPr>
          </a:p>
          <a:p>
            <a:pPr>
              <a:lnSpc>
                <a:spcPct val="100000"/>
              </a:lnSpc>
            </a:pPr>
            <a:endParaRPr sz="15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1110"/>
              </a:spcBef>
            </a:pPr>
            <a:r>
              <a:rPr dirty="0" sz="1500" spc="-5">
                <a:latin typeface="Book Antiqua"/>
                <a:cs typeface="Book Antiqua"/>
              </a:rPr>
              <a:t>&lt; </a:t>
            </a:r>
            <a:r>
              <a:rPr dirty="0" sz="1500" spc="125">
                <a:latin typeface="옥션고딕 B"/>
                <a:cs typeface="옥션고딕 B"/>
              </a:rPr>
              <a:t>논의안건 </a:t>
            </a:r>
            <a:r>
              <a:rPr dirty="0" sz="1500" spc="25">
                <a:latin typeface="Book Antiqua"/>
                <a:cs typeface="Book Antiqua"/>
              </a:rPr>
              <a:t>(1</a:t>
            </a:r>
            <a:r>
              <a:rPr dirty="0" sz="1500" spc="25">
                <a:latin typeface="옥션고딕 B"/>
                <a:cs typeface="옥션고딕 B"/>
              </a:rPr>
              <a:t>건</a:t>
            </a:r>
            <a:r>
              <a:rPr dirty="0" sz="1500" spc="25">
                <a:latin typeface="Book Antiqua"/>
                <a:cs typeface="Book Antiqua"/>
              </a:rPr>
              <a:t>)</a:t>
            </a:r>
            <a:r>
              <a:rPr dirty="0" sz="1500" spc="250">
                <a:latin typeface="Book Antiqua"/>
                <a:cs typeface="Book Antiqua"/>
              </a:rPr>
              <a:t> </a:t>
            </a:r>
            <a:r>
              <a:rPr dirty="0" sz="1500" spc="-5">
                <a:latin typeface="Book Antiqua"/>
                <a:cs typeface="Book Antiqua"/>
              </a:rPr>
              <a:t>&gt;</a:t>
            </a:r>
            <a:endParaRPr sz="1500">
              <a:latin typeface="Book Antiqua"/>
              <a:cs typeface="Book Antiqua"/>
            </a:endParaRPr>
          </a:p>
          <a:p>
            <a:pPr>
              <a:lnSpc>
                <a:spcPct val="100000"/>
              </a:lnSpc>
            </a:pPr>
            <a:endParaRPr sz="1300">
              <a:latin typeface="Times New Roman"/>
              <a:cs typeface="Times New Roman"/>
            </a:endParaRPr>
          </a:p>
          <a:p>
            <a:pPr marL="250190" indent="-237490">
              <a:lnSpc>
                <a:spcPct val="100000"/>
              </a:lnSpc>
              <a:buFont typeface="Book Antiqua"/>
              <a:buAutoNum type="arabicPeriod"/>
              <a:tabLst>
                <a:tab pos="250825" algn="l"/>
              </a:tabLst>
            </a:pPr>
            <a:r>
              <a:rPr dirty="0" sz="1500" spc="55">
                <a:latin typeface="SimSun"/>
                <a:cs typeface="SimSun"/>
              </a:rPr>
              <a:t>「 </a:t>
            </a:r>
            <a:r>
              <a:rPr dirty="0" sz="1500" spc="125">
                <a:latin typeface="옥션고딕 B"/>
                <a:cs typeface="옥션고딕 B"/>
              </a:rPr>
              <a:t>품격있는 </a:t>
            </a:r>
            <a:r>
              <a:rPr dirty="0" sz="1500" spc="15">
                <a:latin typeface="Book Antiqua"/>
                <a:cs typeface="Book Antiqua"/>
              </a:rPr>
              <a:t>10</a:t>
            </a:r>
            <a:r>
              <a:rPr dirty="0" sz="1500" spc="15">
                <a:latin typeface="옥션고딕 B"/>
                <a:cs typeface="옥션고딕 B"/>
              </a:rPr>
              <a:t>대 </a:t>
            </a:r>
            <a:r>
              <a:rPr dirty="0" sz="1500" spc="135">
                <a:latin typeface="옥션고딕 B"/>
                <a:cs typeface="옥션고딕 B"/>
              </a:rPr>
              <a:t>언행 </a:t>
            </a:r>
            <a:r>
              <a:rPr dirty="0" sz="1500" spc="-5">
                <a:latin typeface="SimSun"/>
                <a:cs typeface="SimSun"/>
              </a:rPr>
              <a:t>」</a:t>
            </a:r>
            <a:r>
              <a:rPr dirty="0" sz="1500" spc="-465">
                <a:latin typeface="SimSun"/>
                <a:cs typeface="SimSun"/>
              </a:rPr>
              <a:t> </a:t>
            </a:r>
            <a:r>
              <a:rPr dirty="0" sz="1500" spc="100">
                <a:latin typeface="옥션고딕 B"/>
                <a:cs typeface="옥션고딕 B"/>
              </a:rPr>
              <a:t>실천 방안</a:t>
            </a:r>
            <a:endParaRPr sz="1500">
              <a:latin typeface="옥션고딕 B"/>
              <a:cs typeface="옥션고딕 B"/>
            </a:endParaRPr>
          </a:p>
          <a:p>
            <a:pPr algn="just" lvl="1" marL="397510" marR="5080" indent="-288925">
              <a:lnSpc>
                <a:spcPct val="166500"/>
              </a:lnSpc>
              <a:buFont typeface=""/>
              <a:buChar char="○"/>
              <a:tabLst>
                <a:tab pos="416559" algn="l"/>
              </a:tabLst>
            </a:pPr>
            <a:r>
              <a:rPr dirty="0" sz="1500" spc="0">
                <a:latin typeface="Book Antiqua"/>
                <a:cs typeface="Book Antiqua"/>
              </a:rPr>
              <a:t>(</a:t>
            </a:r>
            <a:r>
              <a:rPr dirty="0" sz="1500" spc="0">
                <a:latin typeface="옥션고딕 B"/>
                <a:cs typeface="옥션고딕 B"/>
              </a:rPr>
              <a:t>송○○</a:t>
            </a:r>
            <a:r>
              <a:rPr dirty="0" sz="1500" spc="0">
                <a:latin typeface="Book Antiqua"/>
                <a:cs typeface="Book Antiqua"/>
              </a:rPr>
              <a:t>, </a:t>
            </a:r>
            <a:r>
              <a:rPr dirty="0" sz="1500" spc="25">
                <a:latin typeface="옥션고딕 B"/>
                <a:cs typeface="옥션고딕 B"/>
              </a:rPr>
              <a:t>홍○○ </a:t>
            </a:r>
            <a:r>
              <a:rPr dirty="0" sz="1500" spc="-20">
                <a:latin typeface="옥션고딕 B"/>
                <a:cs typeface="옥션고딕 B"/>
              </a:rPr>
              <a:t>위원</a:t>
            </a:r>
            <a:r>
              <a:rPr dirty="0" sz="1500" spc="-20">
                <a:latin typeface="Book Antiqua"/>
                <a:cs typeface="Book Antiqua"/>
              </a:rPr>
              <a:t>) </a:t>
            </a:r>
            <a:r>
              <a:rPr dirty="0" sz="1500" spc="25">
                <a:latin typeface="옥션고딕 B"/>
                <a:cs typeface="옥션고딕 B"/>
              </a:rPr>
              <a:t>카드 </a:t>
            </a:r>
            <a:r>
              <a:rPr dirty="0" sz="1500" spc="5">
                <a:latin typeface="옥션고딕 B"/>
                <a:cs typeface="옥션고딕 B"/>
              </a:rPr>
              <a:t>형태로 </a:t>
            </a:r>
            <a:r>
              <a:rPr dirty="0" sz="1500">
                <a:latin typeface="옥션고딕 B"/>
                <a:cs typeface="옥션고딕 B"/>
              </a:rPr>
              <a:t>제작하여 </a:t>
            </a:r>
            <a:r>
              <a:rPr dirty="0" sz="1500" spc="-5">
                <a:latin typeface="옥션고딕 B"/>
                <a:cs typeface="옥션고딕 B"/>
              </a:rPr>
              <a:t>배포하거나 </a:t>
            </a:r>
            <a:r>
              <a:rPr dirty="0" sz="1500" spc="0">
                <a:latin typeface="옥션고딕 B"/>
                <a:cs typeface="옥션고딕 B"/>
              </a:rPr>
              <a:t>스크린  </a:t>
            </a:r>
            <a:r>
              <a:rPr dirty="0" sz="1500">
                <a:latin typeface="옥션고딕 B"/>
                <a:cs typeface="옥션고딕 B"/>
              </a:rPr>
              <a:t>세이버를 활용하여 안내하는 </a:t>
            </a:r>
            <a:r>
              <a:rPr dirty="0" sz="1500" spc="65">
                <a:latin typeface="옥션고딕 B"/>
                <a:cs typeface="옥션고딕 B"/>
              </a:rPr>
              <a:t>등 </a:t>
            </a:r>
            <a:r>
              <a:rPr dirty="0" sz="1500" spc="-10">
                <a:latin typeface="Book Antiqua"/>
                <a:cs typeface="Book Antiqua"/>
              </a:rPr>
              <a:t>10</a:t>
            </a:r>
            <a:r>
              <a:rPr dirty="0" sz="1500" spc="-10">
                <a:latin typeface="옥션고딕 B"/>
                <a:cs typeface="옥션고딕 B"/>
              </a:rPr>
              <a:t>대 </a:t>
            </a:r>
            <a:r>
              <a:rPr dirty="0" sz="1500" spc="15">
                <a:latin typeface="옥션고딕 B"/>
                <a:cs typeface="옥션고딕 B"/>
              </a:rPr>
              <a:t>언행 </a:t>
            </a:r>
            <a:r>
              <a:rPr dirty="0" sz="1500" spc="0">
                <a:latin typeface="옥션고딕 B"/>
                <a:cs typeface="옥션고딕 B"/>
              </a:rPr>
              <a:t>실천을 </a:t>
            </a:r>
            <a:r>
              <a:rPr dirty="0" sz="1500">
                <a:latin typeface="옥션고딕 B"/>
                <a:cs typeface="옥션고딕 B"/>
              </a:rPr>
              <a:t>활성화할 </a:t>
            </a:r>
            <a:r>
              <a:rPr dirty="0" sz="1500" spc="65">
                <a:latin typeface="옥션고딕 B"/>
                <a:cs typeface="옥션고딕 B"/>
              </a:rPr>
              <a:t>수 있  는 </a:t>
            </a:r>
            <a:r>
              <a:rPr dirty="0" sz="1500" spc="15">
                <a:latin typeface="옥션고딕 B"/>
                <a:cs typeface="옥션고딕 B"/>
              </a:rPr>
              <a:t>방안 마련</a:t>
            </a:r>
            <a:r>
              <a:rPr dirty="0" sz="1500" spc="380">
                <a:latin typeface="옥션고딕 B"/>
                <a:cs typeface="옥션고딕 B"/>
              </a:rPr>
              <a:t> </a:t>
            </a:r>
            <a:r>
              <a:rPr dirty="0" sz="1500" spc="25">
                <a:latin typeface="옥션고딕 B"/>
                <a:cs typeface="옥션고딕 B"/>
              </a:rPr>
              <a:t>필요</a:t>
            </a:r>
            <a:endParaRPr sz="1500">
              <a:latin typeface="옥션고딕 B"/>
              <a:cs typeface="옥션고딕 B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755497" y="1115872"/>
            <a:ext cx="0" cy="8402320"/>
          </a:xfrm>
          <a:custGeom>
            <a:avLst/>
            <a:gdLst/>
            <a:ahLst/>
            <a:cxnLst/>
            <a:rect l="l" t="t" r="r" b="b"/>
            <a:pathLst>
              <a:path w="0" h="8402320">
                <a:moveTo>
                  <a:pt x="0" y="0"/>
                </a:moveTo>
                <a:lnTo>
                  <a:pt x="0" y="8401761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6834517" y="1115872"/>
            <a:ext cx="0" cy="8402320"/>
          </a:xfrm>
          <a:custGeom>
            <a:avLst/>
            <a:gdLst/>
            <a:ahLst/>
            <a:cxnLst/>
            <a:rect l="l" t="t" r="r" b="b"/>
            <a:pathLst>
              <a:path w="0" h="8402320">
                <a:moveTo>
                  <a:pt x="0" y="0"/>
                </a:moveTo>
                <a:lnTo>
                  <a:pt x="0" y="8401761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753973" y="1115872"/>
            <a:ext cx="6083935" cy="0"/>
          </a:xfrm>
          <a:custGeom>
            <a:avLst/>
            <a:gdLst/>
            <a:ahLst/>
            <a:cxnLst/>
            <a:rect l="l" t="t" r="r" b="b"/>
            <a:pathLst>
              <a:path w="6083934" h="0">
                <a:moveTo>
                  <a:pt x="0" y="0"/>
                </a:moveTo>
                <a:lnTo>
                  <a:pt x="6083579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753973" y="9517633"/>
            <a:ext cx="6083935" cy="0"/>
          </a:xfrm>
          <a:custGeom>
            <a:avLst/>
            <a:gdLst/>
            <a:ahLst/>
            <a:cxnLst/>
            <a:rect l="l" t="t" r="r" b="b"/>
            <a:pathLst>
              <a:path w="6083934" h="0">
                <a:moveTo>
                  <a:pt x="0" y="0"/>
                </a:moveTo>
                <a:lnTo>
                  <a:pt x="6083579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 txBox="1"/>
          <p:nvPr/>
        </p:nvSpPr>
        <p:spPr>
          <a:xfrm>
            <a:off x="3548481" y="10002374"/>
            <a:ext cx="457834" cy="15176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1155"/>
              </a:lnSpc>
            </a:pPr>
            <a:r>
              <a:rPr dirty="0" sz="1000" spc="-5">
                <a:latin typeface="굴림"/>
                <a:cs typeface="굴림"/>
              </a:rPr>
              <a:t>- </a:t>
            </a:r>
            <a:r>
              <a:rPr dirty="0" sz="1000" spc="-5">
                <a:latin typeface="굴림"/>
                <a:cs typeface="굴림"/>
              </a:rPr>
              <a:t>12</a:t>
            </a:r>
            <a:r>
              <a:rPr dirty="0" sz="1000" spc="-65">
                <a:latin typeface="굴림"/>
                <a:cs typeface="굴림"/>
              </a:rPr>
              <a:t> </a:t>
            </a:r>
            <a:r>
              <a:rPr dirty="0" sz="1000" spc="-5">
                <a:latin typeface="굴림"/>
                <a:cs typeface="굴림"/>
              </a:rPr>
              <a:t>-</a:t>
            </a:r>
            <a:endParaRPr sz="1000">
              <a:latin typeface="굴림"/>
              <a:cs typeface="굴림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806767" y="1194512"/>
            <a:ext cx="929640" cy="2540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500" spc="-5">
                <a:latin typeface="HY헤드라인M"/>
                <a:cs typeface="HY헤드라인M"/>
              </a:rPr>
              <a:t>[3차</a:t>
            </a:r>
            <a:r>
              <a:rPr dirty="0" sz="1500" spc="175">
                <a:latin typeface="HY헤드라인M"/>
                <a:cs typeface="HY헤드라인M"/>
              </a:rPr>
              <a:t> </a:t>
            </a:r>
            <a:r>
              <a:rPr dirty="0" sz="1500" spc="-5">
                <a:latin typeface="HY헤드라인M"/>
                <a:cs typeface="HY헤드라인M"/>
              </a:rPr>
              <a:t>회의]</a:t>
            </a:r>
            <a:endParaRPr sz="1500">
              <a:latin typeface="HY헤드라인M"/>
              <a:cs typeface="HY헤드라인M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755497" y="1546694"/>
            <a:ext cx="6079490" cy="431165"/>
          </a:xfrm>
          <a:custGeom>
            <a:avLst/>
            <a:gdLst/>
            <a:ahLst/>
            <a:cxnLst/>
            <a:rect l="l" t="t" r="r" b="b"/>
            <a:pathLst>
              <a:path w="6079490" h="431164">
                <a:moveTo>
                  <a:pt x="0" y="430822"/>
                </a:moveTo>
                <a:lnTo>
                  <a:pt x="6079020" y="430822"/>
                </a:lnTo>
                <a:lnTo>
                  <a:pt x="6079020" y="0"/>
                </a:lnTo>
                <a:lnTo>
                  <a:pt x="0" y="0"/>
                </a:lnTo>
                <a:lnTo>
                  <a:pt x="0" y="430822"/>
                </a:lnTo>
                <a:close/>
              </a:path>
            </a:pathLst>
          </a:custGeom>
          <a:solidFill>
            <a:srgbClr val="EBEDFA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817181" y="1676844"/>
            <a:ext cx="196494" cy="19029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755497" y="4461967"/>
            <a:ext cx="6079490" cy="407034"/>
          </a:xfrm>
          <a:custGeom>
            <a:avLst/>
            <a:gdLst/>
            <a:ahLst/>
            <a:cxnLst/>
            <a:rect l="l" t="t" r="r" b="b"/>
            <a:pathLst>
              <a:path w="6079490" h="407035">
                <a:moveTo>
                  <a:pt x="0" y="406463"/>
                </a:moveTo>
                <a:lnTo>
                  <a:pt x="6079020" y="406463"/>
                </a:lnTo>
                <a:lnTo>
                  <a:pt x="6079020" y="0"/>
                </a:lnTo>
                <a:lnTo>
                  <a:pt x="0" y="0"/>
                </a:lnTo>
                <a:lnTo>
                  <a:pt x="0" y="406463"/>
                </a:lnTo>
                <a:close/>
              </a:path>
            </a:pathLst>
          </a:custGeom>
          <a:solidFill>
            <a:srgbClr val="EBEDFA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817181" y="4579937"/>
            <a:ext cx="196494" cy="19029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graphicFrame>
        <p:nvGraphicFramePr>
          <p:cNvPr id="7" name="object 7"/>
          <p:cNvGraphicFramePr>
            <a:graphicFrameLocks noGrp="1"/>
          </p:cNvGraphicFramePr>
          <p:nvPr/>
        </p:nvGraphicFramePr>
        <p:xfrm>
          <a:off x="753211" y="1544408"/>
          <a:ext cx="6086475" cy="79375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6078855"/>
              </a:tblGrid>
              <a:tr h="430530">
                <a:tc>
                  <a:txBody>
                    <a:bodyPr/>
                    <a:lstStyle/>
                    <a:p>
                      <a:pPr marL="364490">
                        <a:lnSpc>
                          <a:spcPct val="100000"/>
                        </a:lnSpc>
                        <a:spcBef>
                          <a:spcPts val="590"/>
                        </a:spcBef>
                      </a:pPr>
                      <a:r>
                        <a:rPr dirty="0" sz="1700">
                          <a:latin typeface="HY헤드라인M"/>
                          <a:cs typeface="HY헤드라인M"/>
                        </a:rPr>
                        <a:t>회의</a:t>
                      </a:r>
                      <a:r>
                        <a:rPr dirty="0" sz="1700" spc="260">
                          <a:latin typeface="HY헤드라인M"/>
                          <a:cs typeface="HY헤드라인M"/>
                        </a:rPr>
                        <a:t> </a:t>
                      </a:r>
                      <a:r>
                        <a:rPr dirty="0" sz="1700">
                          <a:latin typeface="HY헤드라인M"/>
                          <a:cs typeface="HY헤드라인M"/>
                        </a:rPr>
                        <a:t>안건</a:t>
                      </a:r>
                      <a:endParaRPr sz="1700">
                        <a:latin typeface="HY헤드라인M"/>
                        <a:cs typeface="HY헤드라인M"/>
                      </a:endParaRPr>
                    </a:p>
                  </a:txBody>
                  <a:tcPr marL="0" marR="0" marB="0" marT="7493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484120">
                <a:tc>
                  <a:txBody>
                    <a:bodyPr/>
                    <a:lstStyle/>
                    <a:p>
                      <a:pPr marL="160655">
                        <a:lnSpc>
                          <a:spcPct val="100000"/>
                        </a:lnSpc>
                        <a:spcBef>
                          <a:spcPts val="1315"/>
                        </a:spcBef>
                      </a:pPr>
                      <a:r>
                        <a:rPr dirty="0" sz="1500" spc="15" b="1">
                          <a:latin typeface="한컴바탕"/>
                          <a:cs typeface="한컴바탕"/>
                        </a:rPr>
                        <a:t>&lt; </a:t>
                      </a:r>
                      <a:r>
                        <a:rPr dirty="0" sz="1500" spc="25" b="1">
                          <a:latin typeface="한컴바탕"/>
                          <a:cs typeface="한컴바탕"/>
                        </a:rPr>
                        <a:t>보고안건 </a:t>
                      </a:r>
                      <a:r>
                        <a:rPr dirty="0" sz="1500" spc="5" b="1">
                          <a:latin typeface="한컴바탕"/>
                          <a:cs typeface="한컴바탕"/>
                        </a:rPr>
                        <a:t>(2건)</a:t>
                      </a:r>
                      <a:r>
                        <a:rPr dirty="0" sz="1500" spc="-165" b="1">
                          <a:latin typeface="한컴바탕"/>
                          <a:cs typeface="한컴바탕"/>
                        </a:rPr>
                        <a:t> </a:t>
                      </a:r>
                      <a:r>
                        <a:rPr dirty="0" sz="1500" spc="15" b="1">
                          <a:latin typeface="한컴바탕"/>
                          <a:cs typeface="한컴바탕"/>
                        </a:rPr>
                        <a:t>&gt;</a:t>
                      </a:r>
                      <a:endParaRPr sz="1500">
                        <a:latin typeface="한컴바탕"/>
                        <a:cs typeface="한컴바탕"/>
                      </a:endParaRPr>
                    </a:p>
                    <a:p>
                      <a:pPr marL="612775" indent="-262255">
                        <a:lnSpc>
                          <a:spcPct val="100000"/>
                        </a:lnSpc>
                        <a:spcBef>
                          <a:spcPts val="1195"/>
                        </a:spcBef>
                        <a:buAutoNum type="arabicPeriod"/>
                        <a:tabLst>
                          <a:tab pos="613410" algn="l"/>
                        </a:tabLst>
                      </a:pPr>
                      <a:r>
                        <a:rPr dirty="0" sz="1500" spc="-5">
                          <a:latin typeface="한컴바탕"/>
                          <a:cs typeface="한컴바탕"/>
                        </a:rPr>
                        <a:t>전차(前次)</a:t>
                      </a:r>
                      <a:r>
                        <a:rPr dirty="0" sz="1500" spc="240">
                          <a:latin typeface="한컴바탕"/>
                          <a:cs typeface="한컴바탕"/>
                        </a:rPr>
                        <a:t> </a:t>
                      </a:r>
                      <a:r>
                        <a:rPr dirty="0" sz="1500" spc="-5">
                          <a:latin typeface="한컴바탕"/>
                          <a:cs typeface="한컴바탕"/>
                        </a:rPr>
                        <a:t>청렴옴부즈만</a:t>
                      </a:r>
                      <a:r>
                        <a:rPr dirty="0" sz="1500" spc="250">
                          <a:latin typeface="한컴바탕"/>
                          <a:cs typeface="한컴바탕"/>
                        </a:rPr>
                        <a:t> </a:t>
                      </a:r>
                      <a:r>
                        <a:rPr dirty="0" sz="1500" spc="-5">
                          <a:latin typeface="한컴바탕"/>
                          <a:cs typeface="한컴바탕"/>
                        </a:rPr>
                        <a:t>회의결과</a:t>
                      </a:r>
                      <a:endParaRPr sz="1500">
                        <a:latin typeface="한컴바탕"/>
                        <a:cs typeface="한컴바탕"/>
                      </a:endParaRPr>
                    </a:p>
                    <a:p>
                      <a:pPr marL="612775" indent="-262255">
                        <a:lnSpc>
                          <a:spcPct val="100000"/>
                        </a:lnSpc>
                        <a:spcBef>
                          <a:spcPts val="1200"/>
                        </a:spcBef>
                        <a:buAutoNum type="arabicPeriod"/>
                        <a:tabLst>
                          <a:tab pos="613410" algn="l"/>
                        </a:tabLst>
                      </a:pPr>
                      <a:r>
                        <a:rPr dirty="0" sz="1500" spc="-5">
                          <a:latin typeface="한컴바탕"/>
                          <a:cs typeface="한컴바탕"/>
                        </a:rPr>
                        <a:t>’16년 부패방지 시책평가 관련</a:t>
                      </a:r>
                      <a:r>
                        <a:rPr dirty="0" sz="1500" spc="0">
                          <a:latin typeface="한컴바탕"/>
                          <a:cs typeface="한컴바탕"/>
                        </a:rPr>
                        <a:t> </a:t>
                      </a:r>
                      <a:r>
                        <a:rPr dirty="0" sz="1500" spc="-5">
                          <a:latin typeface="한컴바탕"/>
                          <a:cs typeface="한컴바탕"/>
                        </a:rPr>
                        <a:t>진행사항</a:t>
                      </a:r>
                      <a:endParaRPr sz="1500">
                        <a:latin typeface="한컴바탕"/>
                        <a:cs typeface="한컴바탕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2100">
                        <a:latin typeface="Times New Roman"/>
                        <a:cs typeface="Times New Roman"/>
                      </a:endParaRPr>
                    </a:p>
                    <a:p>
                      <a:pPr marL="160655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1500" spc="15" b="1">
                          <a:latin typeface="한컴바탕"/>
                          <a:cs typeface="한컴바탕"/>
                        </a:rPr>
                        <a:t>&lt; </a:t>
                      </a:r>
                      <a:r>
                        <a:rPr dirty="0" sz="1500" spc="25" b="1">
                          <a:latin typeface="한컴바탕"/>
                          <a:cs typeface="한컴바탕"/>
                        </a:rPr>
                        <a:t>논의안건 </a:t>
                      </a:r>
                      <a:r>
                        <a:rPr dirty="0" sz="1500" spc="5" b="1">
                          <a:latin typeface="한컴바탕"/>
                          <a:cs typeface="한컴바탕"/>
                        </a:rPr>
                        <a:t>(1건)</a:t>
                      </a:r>
                      <a:r>
                        <a:rPr dirty="0" sz="1500" spc="-165" b="1">
                          <a:latin typeface="한컴바탕"/>
                          <a:cs typeface="한컴바탕"/>
                        </a:rPr>
                        <a:t> </a:t>
                      </a:r>
                      <a:r>
                        <a:rPr dirty="0" sz="1500" spc="15" b="1">
                          <a:latin typeface="한컴바탕"/>
                          <a:cs typeface="한컴바탕"/>
                        </a:rPr>
                        <a:t>&gt;</a:t>
                      </a:r>
                      <a:endParaRPr sz="1500">
                        <a:latin typeface="한컴바탕"/>
                        <a:cs typeface="한컴바탕"/>
                      </a:endParaRPr>
                    </a:p>
                    <a:p>
                      <a:pPr marL="350520">
                        <a:lnSpc>
                          <a:spcPct val="100000"/>
                        </a:lnSpc>
                        <a:spcBef>
                          <a:spcPts val="1195"/>
                        </a:spcBef>
                      </a:pPr>
                      <a:r>
                        <a:rPr dirty="0" sz="1500" spc="-5">
                          <a:latin typeface="한컴바탕"/>
                          <a:cs typeface="한컴바탕"/>
                        </a:rPr>
                        <a:t>1. ’16년 반부패 자율시책 공모 결과</a:t>
                      </a:r>
                      <a:r>
                        <a:rPr dirty="0" sz="1500" spc="5">
                          <a:latin typeface="한컴바탕"/>
                          <a:cs typeface="한컴바탕"/>
                        </a:rPr>
                        <a:t> </a:t>
                      </a:r>
                      <a:r>
                        <a:rPr dirty="0" sz="1500" spc="-5">
                          <a:latin typeface="한컴바탕"/>
                          <a:cs typeface="한컴바탕"/>
                        </a:rPr>
                        <a:t>심사</a:t>
                      </a:r>
                      <a:endParaRPr sz="1500">
                        <a:latin typeface="한컴바탕"/>
                        <a:cs typeface="한컴바탕"/>
                      </a:endParaRPr>
                    </a:p>
                  </a:txBody>
                  <a:tcPr marL="0" marR="0" marB="0" marT="16700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364490">
                        <a:lnSpc>
                          <a:spcPct val="100000"/>
                        </a:lnSpc>
                        <a:spcBef>
                          <a:spcPts val="490"/>
                        </a:spcBef>
                      </a:pPr>
                      <a:r>
                        <a:rPr dirty="0" sz="1700" spc="25" b="1">
                          <a:latin typeface="HY헤드라인M"/>
                          <a:cs typeface="HY헤드라인M"/>
                        </a:rPr>
                        <a:t>회의 내용 및</a:t>
                      </a:r>
                      <a:r>
                        <a:rPr dirty="0" sz="1700" spc="200" b="1">
                          <a:latin typeface="HY헤드라인M"/>
                          <a:cs typeface="HY헤드라인M"/>
                        </a:rPr>
                        <a:t> </a:t>
                      </a:r>
                      <a:r>
                        <a:rPr dirty="0" sz="1700" spc="25" b="1">
                          <a:latin typeface="HY헤드라인M"/>
                          <a:cs typeface="HY헤드라인M"/>
                        </a:rPr>
                        <a:t>결과</a:t>
                      </a:r>
                      <a:endParaRPr sz="1700">
                        <a:latin typeface="HY헤드라인M"/>
                        <a:cs typeface="HY헤드라인M"/>
                      </a:endParaRPr>
                    </a:p>
                  </a:txBody>
                  <a:tcPr marL="0" marR="0" marB="0" marT="6223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461073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  <a:p>
                      <a:pPr marL="160655">
                        <a:lnSpc>
                          <a:spcPct val="100000"/>
                        </a:lnSpc>
                      </a:pPr>
                      <a:r>
                        <a:rPr dirty="0" sz="1500" spc="15" b="1">
                          <a:latin typeface="한컴바탕"/>
                          <a:cs typeface="한컴바탕"/>
                        </a:rPr>
                        <a:t>&lt; </a:t>
                      </a:r>
                      <a:r>
                        <a:rPr dirty="0" sz="1500" spc="25" b="1">
                          <a:latin typeface="한컴바탕"/>
                          <a:cs typeface="한컴바탕"/>
                        </a:rPr>
                        <a:t>보고안건 </a:t>
                      </a:r>
                      <a:r>
                        <a:rPr dirty="0" sz="1500" spc="5" b="1">
                          <a:latin typeface="한컴바탕"/>
                          <a:cs typeface="한컴바탕"/>
                        </a:rPr>
                        <a:t>(2건)</a:t>
                      </a:r>
                      <a:r>
                        <a:rPr dirty="0" sz="1500" spc="-165" b="1">
                          <a:latin typeface="한컴바탕"/>
                          <a:cs typeface="한컴바탕"/>
                        </a:rPr>
                        <a:t> </a:t>
                      </a:r>
                      <a:r>
                        <a:rPr dirty="0" sz="1500" spc="15" b="1">
                          <a:latin typeface="한컴바탕"/>
                          <a:cs typeface="한컴바탕"/>
                        </a:rPr>
                        <a:t>&gt;</a:t>
                      </a:r>
                      <a:endParaRPr sz="1500">
                        <a:latin typeface="한컴바탕"/>
                        <a:cs typeface="한컴바탕"/>
                      </a:endParaRPr>
                    </a:p>
                    <a:p>
                      <a:pPr marL="612775" indent="-262255">
                        <a:lnSpc>
                          <a:spcPct val="100000"/>
                        </a:lnSpc>
                        <a:spcBef>
                          <a:spcPts val="894"/>
                        </a:spcBef>
                        <a:buAutoNum type="arabicPeriod"/>
                        <a:tabLst>
                          <a:tab pos="613410" algn="l"/>
                        </a:tabLst>
                      </a:pPr>
                      <a:r>
                        <a:rPr dirty="0" sz="1500" spc="10" b="1">
                          <a:latin typeface="한컴바탕"/>
                          <a:cs typeface="한컴바탕"/>
                        </a:rPr>
                        <a:t>전차(</a:t>
                      </a:r>
                      <a:r>
                        <a:rPr dirty="0" sz="1500" spc="25" b="1">
                          <a:latin typeface="한컴바탕"/>
                          <a:cs typeface="한컴바탕"/>
                        </a:rPr>
                        <a:t>前次</a:t>
                      </a:r>
                      <a:r>
                        <a:rPr dirty="0" sz="1500" spc="5" b="1">
                          <a:latin typeface="한컴바탕"/>
                          <a:cs typeface="한컴바탕"/>
                        </a:rPr>
                        <a:t>)</a:t>
                      </a:r>
                      <a:r>
                        <a:rPr dirty="0" sz="1500" spc="250" b="1">
                          <a:latin typeface="한컴바탕"/>
                          <a:cs typeface="한컴바탕"/>
                        </a:rPr>
                        <a:t> </a:t>
                      </a:r>
                      <a:r>
                        <a:rPr dirty="0" sz="1500" spc="25" b="1">
                          <a:latin typeface="한컴바탕"/>
                          <a:cs typeface="한컴바탕"/>
                        </a:rPr>
                        <a:t>청렴옴부즈만</a:t>
                      </a:r>
                      <a:r>
                        <a:rPr dirty="0" sz="1500" spc="250" b="1">
                          <a:latin typeface="한컴바탕"/>
                          <a:cs typeface="한컴바탕"/>
                        </a:rPr>
                        <a:t> </a:t>
                      </a:r>
                      <a:r>
                        <a:rPr dirty="0" sz="1500" spc="25" b="1">
                          <a:latin typeface="한컴바탕"/>
                          <a:cs typeface="한컴바탕"/>
                        </a:rPr>
                        <a:t>회의결과</a:t>
                      </a:r>
                      <a:endParaRPr sz="1500">
                        <a:latin typeface="한컴바탕"/>
                        <a:cs typeface="한컴바탕"/>
                      </a:endParaRPr>
                    </a:p>
                    <a:p>
                      <a:pPr lvl="1" marL="731520" indent="-286385">
                        <a:lnSpc>
                          <a:spcPct val="100000"/>
                        </a:lnSpc>
                        <a:spcBef>
                          <a:spcPts val="900"/>
                        </a:spcBef>
                        <a:buChar char="❍"/>
                        <a:tabLst>
                          <a:tab pos="732155" algn="l"/>
                        </a:tabLst>
                      </a:pPr>
                      <a:r>
                        <a:rPr dirty="0" sz="1500" spc="-5">
                          <a:latin typeface="한컴바탕"/>
                          <a:cs typeface="한컴바탕"/>
                        </a:rPr>
                        <a:t>의견없음</a:t>
                      </a:r>
                      <a:endParaRPr sz="1500">
                        <a:latin typeface="한컴바탕"/>
                        <a:cs typeface="한컴바탕"/>
                      </a:endParaRPr>
                    </a:p>
                    <a:p>
                      <a:pPr lvl="1">
                        <a:lnSpc>
                          <a:spcPct val="100000"/>
                        </a:lnSpc>
                        <a:buFont typeface=""/>
                        <a:buChar char="❍"/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  <a:p>
                      <a:pPr lvl="1">
                        <a:lnSpc>
                          <a:spcPct val="100000"/>
                        </a:lnSpc>
                        <a:spcBef>
                          <a:spcPts val="25"/>
                        </a:spcBef>
                        <a:buFont typeface=""/>
                        <a:buChar char="❍"/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  <a:p>
                      <a:pPr marL="612775" indent="-262255">
                        <a:lnSpc>
                          <a:spcPct val="100000"/>
                        </a:lnSpc>
                        <a:spcBef>
                          <a:spcPts val="5"/>
                        </a:spcBef>
                        <a:buAutoNum type="arabicPeriod"/>
                        <a:tabLst>
                          <a:tab pos="613410" algn="l"/>
                        </a:tabLst>
                      </a:pPr>
                      <a:r>
                        <a:rPr dirty="0" sz="1500" spc="5" b="1">
                          <a:latin typeface="한컴바탕"/>
                          <a:cs typeface="한컴바탕"/>
                        </a:rPr>
                        <a:t>’16년 </a:t>
                      </a:r>
                      <a:r>
                        <a:rPr dirty="0" sz="1500" spc="25" b="1">
                          <a:latin typeface="한컴바탕"/>
                          <a:cs typeface="한컴바탕"/>
                        </a:rPr>
                        <a:t>부패방지 시책평가 관련</a:t>
                      </a:r>
                      <a:r>
                        <a:rPr dirty="0" sz="1500" spc="450" b="1">
                          <a:latin typeface="한컴바탕"/>
                          <a:cs typeface="한컴바탕"/>
                        </a:rPr>
                        <a:t> </a:t>
                      </a:r>
                      <a:r>
                        <a:rPr dirty="0" sz="1500" spc="25" b="1">
                          <a:latin typeface="한컴바탕"/>
                          <a:cs typeface="한컴바탕"/>
                        </a:rPr>
                        <a:t>진행사항</a:t>
                      </a:r>
                      <a:endParaRPr sz="1500">
                        <a:latin typeface="한컴바탕"/>
                        <a:cs typeface="한컴바탕"/>
                      </a:endParaRPr>
                    </a:p>
                    <a:p>
                      <a:pPr algn="just" lvl="1" marL="751205" marR="245745" indent="-306070">
                        <a:lnSpc>
                          <a:spcPct val="149800"/>
                        </a:lnSpc>
                        <a:buChar char="❍"/>
                        <a:tabLst>
                          <a:tab pos="751840" algn="l"/>
                        </a:tabLst>
                      </a:pPr>
                      <a:r>
                        <a:rPr dirty="0" sz="1500" spc="30">
                          <a:latin typeface="한컴바탕"/>
                          <a:cs typeface="한컴바탕"/>
                        </a:rPr>
                        <a:t>(최</a:t>
                      </a:r>
                      <a:r>
                        <a:rPr dirty="0" sz="1500" spc="30">
                          <a:latin typeface="옥션고딕 B"/>
                          <a:cs typeface="옥션고딕 B"/>
                        </a:rPr>
                        <a:t>○○ </a:t>
                      </a:r>
                      <a:r>
                        <a:rPr dirty="0" sz="1500" spc="-5">
                          <a:latin typeface="한컴바탕"/>
                          <a:cs typeface="한컴바탕"/>
                        </a:rPr>
                        <a:t>위원) 청탁금지법의 규제 수준은 기존의 임직원  행동강령에 비해 내용은 완화되었지만, 실효성(강제성)은  강화되었음. 교육․전파에 더욱 집중해야</a:t>
                      </a:r>
                      <a:r>
                        <a:rPr dirty="0" sz="1500" spc="0">
                          <a:latin typeface="한컴바탕"/>
                          <a:cs typeface="한컴바탕"/>
                        </a:rPr>
                        <a:t> </a:t>
                      </a:r>
                      <a:r>
                        <a:rPr dirty="0" sz="1500" spc="-5">
                          <a:latin typeface="한컴바탕"/>
                          <a:cs typeface="한컴바탕"/>
                        </a:rPr>
                        <a:t>함</a:t>
                      </a:r>
                      <a:endParaRPr sz="1500">
                        <a:latin typeface="한컴바탕"/>
                        <a:cs typeface="한컴바탕"/>
                      </a:endParaRPr>
                    </a:p>
                    <a:p>
                      <a:pPr algn="just" lvl="1" marL="743585" marR="245110" indent="-298450">
                        <a:lnSpc>
                          <a:spcPct val="149800"/>
                        </a:lnSpc>
                        <a:buChar char="❍"/>
                        <a:tabLst>
                          <a:tab pos="744220" algn="l"/>
                        </a:tabLst>
                      </a:pPr>
                      <a:r>
                        <a:rPr dirty="0" sz="1500" spc="30">
                          <a:latin typeface="한컴바탕"/>
                          <a:cs typeface="한컴바탕"/>
                        </a:rPr>
                        <a:t>(홍</a:t>
                      </a:r>
                      <a:r>
                        <a:rPr dirty="0" sz="1500" spc="30">
                          <a:latin typeface="옥션고딕 B"/>
                          <a:cs typeface="옥션고딕 B"/>
                        </a:rPr>
                        <a:t>○○ </a:t>
                      </a:r>
                      <a:r>
                        <a:rPr dirty="0" sz="1500" spc="-5">
                          <a:latin typeface="한컴바탕"/>
                          <a:cs typeface="한컴바탕"/>
                        </a:rPr>
                        <a:t>위원) 청탁금지법이 최근 이슈가 되는 사항으로,  규정의 </a:t>
                      </a:r>
                      <a:r>
                        <a:rPr dirty="0" sz="1500" spc="-45">
                          <a:latin typeface="한컴바탕"/>
                          <a:cs typeface="한컴바탕"/>
                        </a:rPr>
                        <a:t>이행력 강화를 </a:t>
                      </a:r>
                      <a:r>
                        <a:rPr dirty="0" sz="1500" spc="-35">
                          <a:latin typeface="한컴바탕"/>
                          <a:cs typeface="한컴바탕"/>
                        </a:rPr>
                        <a:t>위해 </a:t>
                      </a:r>
                      <a:r>
                        <a:rPr dirty="0" sz="1500" spc="-45">
                          <a:latin typeface="한컴바탕"/>
                          <a:cs typeface="한컴바탕"/>
                        </a:rPr>
                        <a:t>관련한 </a:t>
                      </a:r>
                      <a:r>
                        <a:rPr dirty="0" sz="1500" spc="-50">
                          <a:latin typeface="한컴바탕"/>
                          <a:cs typeface="한컴바탕"/>
                        </a:rPr>
                        <a:t>사항으로 </a:t>
                      </a:r>
                      <a:r>
                        <a:rPr dirty="0" sz="1500" spc="-45">
                          <a:latin typeface="한컴바탕"/>
                          <a:cs typeface="한컴바탕"/>
                        </a:rPr>
                        <a:t>감사를 진행하  </a:t>
                      </a:r>
                      <a:r>
                        <a:rPr dirty="0" sz="1500" spc="-35">
                          <a:latin typeface="한컴바탕"/>
                          <a:cs typeface="한컴바탕"/>
                        </a:rPr>
                        <a:t>도록</a:t>
                      </a:r>
                      <a:r>
                        <a:rPr dirty="0" sz="1500" spc="185">
                          <a:latin typeface="한컴바탕"/>
                          <a:cs typeface="한컴바탕"/>
                        </a:rPr>
                        <a:t> </a:t>
                      </a:r>
                      <a:r>
                        <a:rPr dirty="0" sz="1500" spc="-5">
                          <a:latin typeface="한컴바탕"/>
                          <a:cs typeface="한컴바탕"/>
                        </a:rPr>
                        <a:t>제안함</a:t>
                      </a:r>
                      <a:endParaRPr sz="1500">
                        <a:latin typeface="한컴바탕"/>
                        <a:cs typeface="한컴바탕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sp>
        <p:nvSpPr>
          <p:cNvPr id="8" name="object 8"/>
          <p:cNvSpPr txBox="1"/>
          <p:nvPr/>
        </p:nvSpPr>
        <p:spPr>
          <a:xfrm>
            <a:off x="3548481" y="10002374"/>
            <a:ext cx="457834" cy="15176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1155"/>
              </a:lnSpc>
            </a:pPr>
            <a:r>
              <a:rPr dirty="0" sz="1000" spc="-5">
                <a:latin typeface="굴림"/>
                <a:cs typeface="굴림"/>
              </a:rPr>
              <a:t>- </a:t>
            </a:r>
            <a:r>
              <a:rPr dirty="0" sz="1000" spc="-5">
                <a:latin typeface="굴림"/>
                <a:cs typeface="굴림"/>
              </a:rPr>
              <a:t>13</a:t>
            </a:r>
            <a:r>
              <a:rPr dirty="0" sz="1000" spc="-65">
                <a:latin typeface="굴림"/>
                <a:cs typeface="굴림"/>
              </a:rPr>
              <a:t> </a:t>
            </a:r>
            <a:r>
              <a:rPr dirty="0" sz="1000" spc="-5">
                <a:latin typeface="굴림"/>
                <a:cs typeface="굴림"/>
              </a:rPr>
              <a:t>-</a:t>
            </a:r>
            <a:endParaRPr sz="1000">
              <a:latin typeface="굴림"/>
              <a:cs typeface="굴림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3548481" y="10002374"/>
            <a:ext cx="457834" cy="15176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1155"/>
              </a:lnSpc>
            </a:pPr>
            <a:r>
              <a:rPr dirty="0" sz="1000" spc="-5">
                <a:latin typeface="굴림"/>
                <a:cs typeface="굴림"/>
              </a:rPr>
              <a:t>- </a:t>
            </a:r>
            <a:r>
              <a:rPr dirty="0" sz="1000" spc="-5">
                <a:latin typeface="굴림"/>
                <a:cs typeface="굴림"/>
              </a:rPr>
              <a:t>14</a:t>
            </a:r>
            <a:r>
              <a:rPr dirty="0" sz="1000" spc="-65">
                <a:latin typeface="굴림"/>
                <a:cs typeface="굴림"/>
              </a:rPr>
              <a:t> </a:t>
            </a:r>
            <a:r>
              <a:rPr dirty="0" sz="1000" spc="-5">
                <a:latin typeface="굴림"/>
                <a:cs typeface="굴림"/>
              </a:rPr>
              <a:t>-</a:t>
            </a:r>
            <a:endParaRPr sz="1000">
              <a:latin typeface="굴림"/>
              <a:cs typeface="굴림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755497" y="1115872"/>
            <a:ext cx="6079490" cy="4083050"/>
          </a:xfrm>
          <a:prstGeom prst="rect">
            <a:avLst/>
          </a:prstGeom>
          <a:ln w="4571">
            <a:solidFill>
              <a:srgbClr val="000000"/>
            </a:solidFill>
          </a:ln>
        </p:spPr>
        <p:txBody>
          <a:bodyPr wrap="square" lIns="0" tIns="33020" rIns="0" bIns="0" rtlCol="0" vert="horz">
            <a:spAutoFit/>
          </a:bodyPr>
          <a:lstStyle/>
          <a:p>
            <a:pPr marL="768985" indent="-325755">
              <a:lnSpc>
                <a:spcPct val="100000"/>
              </a:lnSpc>
              <a:spcBef>
                <a:spcPts val="260"/>
              </a:spcBef>
              <a:buChar char="❍"/>
              <a:tabLst>
                <a:tab pos="768985" algn="l"/>
                <a:tab pos="769620" algn="l"/>
                <a:tab pos="1569720" algn="l"/>
                <a:tab pos="2182495" algn="l"/>
                <a:tab pos="3268345" algn="l"/>
                <a:tab pos="3975100" algn="l"/>
                <a:tab pos="5060950" algn="l"/>
              </a:tabLst>
            </a:pPr>
            <a:r>
              <a:rPr dirty="0" sz="1500" spc="30">
                <a:latin typeface="한컴바탕"/>
                <a:cs typeface="한컴바탕"/>
              </a:rPr>
              <a:t>(홍</a:t>
            </a:r>
            <a:r>
              <a:rPr dirty="0" sz="1500" spc="30">
                <a:latin typeface="옥션고딕 B"/>
                <a:cs typeface="옥션고딕 B"/>
              </a:rPr>
              <a:t>○○	</a:t>
            </a:r>
            <a:r>
              <a:rPr dirty="0" sz="1500" spc="-5">
                <a:latin typeface="한컴바탕"/>
                <a:cs typeface="한컴바탕"/>
              </a:rPr>
              <a:t>위원)	외부강의등	사례금	수령사항을	정확하게</a:t>
            </a:r>
            <a:endParaRPr sz="1500">
              <a:latin typeface="한컴바탕"/>
              <a:cs typeface="한컴바탕"/>
            </a:endParaRPr>
          </a:p>
          <a:p>
            <a:pPr marL="768985">
              <a:lnSpc>
                <a:spcPct val="100000"/>
              </a:lnSpc>
              <a:spcBef>
                <a:spcPts val="900"/>
              </a:spcBef>
            </a:pPr>
            <a:r>
              <a:rPr dirty="0" sz="1500" spc="-5">
                <a:latin typeface="한컴바탕"/>
                <a:cs typeface="한컴바탕"/>
              </a:rPr>
              <a:t>확인하기 위해 개인별 소득자료를 제출하는 방안</a:t>
            </a:r>
            <a:r>
              <a:rPr dirty="0" sz="1500" spc="0">
                <a:latin typeface="한컴바탕"/>
                <a:cs typeface="한컴바탕"/>
              </a:rPr>
              <a:t> </a:t>
            </a:r>
            <a:r>
              <a:rPr dirty="0" sz="1500" spc="-5">
                <a:latin typeface="한컴바탕"/>
                <a:cs typeface="한컴바탕"/>
              </a:rPr>
              <a:t>검토</a:t>
            </a:r>
            <a:endParaRPr sz="1500">
              <a:latin typeface="한컴바탕"/>
              <a:cs typeface="한컴바탕"/>
            </a:endParaRPr>
          </a:p>
          <a:p>
            <a:pPr>
              <a:lnSpc>
                <a:spcPct val="100000"/>
              </a:lnSpc>
            </a:pPr>
            <a:endParaRPr sz="15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1600">
              <a:latin typeface="Times New Roman"/>
              <a:cs typeface="Times New Roman"/>
            </a:endParaRPr>
          </a:p>
          <a:p>
            <a:pPr marL="158115">
              <a:lnSpc>
                <a:spcPct val="100000"/>
              </a:lnSpc>
            </a:pPr>
            <a:r>
              <a:rPr dirty="0" sz="1500" spc="15" b="1">
                <a:latin typeface="한컴바탕"/>
                <a:cs typeface="한컴바탕"/>
              </a:rPr>
              <a:t>&lt; </a:t>
            </a:r>
            <a:r>
              <a:rPr dirty="0" sz="1500" spc="25" b="1">
                <a:latin typeface="한컴바탕"/>
                <a:cs typeface="한컴바탕"/>
              </a:rPr>
              <a:t>논의안건 </a:t>
            </a:r>
            <a:r>
              <a:rPr dirty="0" sz="1500" spc="5" b="1">
                <a:latin typeface="한컴바탕"/>
                <a:cs typeface="한컴바탕"/>
              </a:rPr>
              <a:t>(1건)</a:t>
            </a:r>
            <a:r>
              <a:rPr dirty="0" sz="1500" spc="-165" b="1">
                <a:latin typeface="한컴바탕"/>
                <a:cs typeface="한컴바탕"/>
              </a:rPr>
              <a:t> </a:t>
            </a:r>
            <a:r>
              <a:rPr dirty="0" sz="1500" spc="15" b="1">
                <a:latin typeface="한컴바탕"/>
                <a:cs typeface="한컴바탕"/>
              </a:rPr>
              <a:t>&gt;</a:t>
            </a:r>
            <a:endParaRPr sz="1500">
              <a:latin typeface="한컴바탕"/>
              <a:cs typeface="한컴바탕"/>
            </a:endParaRPr>
          </a:p>
          <a:p>
            <a:pPr marL="610235" indent="-261620">
              <a:lnSpc>
                <a:spcPct val="100000"/>
              </a:lnSpc>
              <a:spcBef>
                <a:spcPts val="900"/>
              </a:spcBef>
              <a:buAutoNum type="arabicPeriod"/>
              <a:tabLst>
                <a:tab pos="610870" algn="l"/>
              </a:tabLst>
            </a:pPr>
            <a:r>
              <a:rPr dirty="0" sz="1500" spc="5" b="1">
                <a:latin typeface="한컴바탕"/>
                <a:cs typeface="한컴바탕"/>
              </a:rPr>
              <a:t>’16년 </a:t>
            </a:r>
            <a:r>
              <a:rPr dirty="0" sz="1500" spc="25" b="1">
                <a:latin typeface="한컴바탕"/>
                <a:cs typeface="한컴바탕"/>
              </a:rPr>
              <a:t>반부패 자율시책 공모 결과</a:t>
            </a:r>
            <a:r>
              <a:rPr dirty="0" sz="1500" spc="155" b="1">
                <a:latin typeface="한컴바탕"/>
                <a:cs typeface="한컴바탕"/>
              </a:rPr>
              <a:t> </a:t>
            </a:r>
            <a:r>
              <a:rPr dirty="0" sz="1500" spc="25" b="1">
                <a:latin typeface="한컴바탕"/>
                <a:cs typeface="한컴바탕"/>
              </a:rPr>
              <a:t>심사</a:t>
            </a:r>
            <a:endParaRPr sz="1500">
              <a:latin typeface="한컴바탕"/>
              <a:cs typeface="한컴바탕"/>
            </a:endParaRPr>
          </a:p>
          <a:p>
            <a:pPr lvl="1" marL="728980" indent="-285750">
              <a:lnSpc>
                <a:spcPct val="100000"/>
              </a:lnSpc>
              <a:spcBef>
                <a:spcPts val="894"/>
              </a:spcBef>
              <a:buChar char="❍"/>
              <a:tabLst>
                <a:tab pos="729615" algn="l"/>
              </a:tabLst>
            </a:pPr>
            <a:r>
              <a:rPr dirty="0" sz="1500" spc="-5">
                <a:latin typeface="한컴바탕"/>
                <a:cs typeface="한컴바탕"/>
              </a:rPr>
              <a:t>의견없음</a:t>
            </a:r>
            <a:endParaRPr sz="1500">
              <a:latin typeface="한컴바탕"/>
              <a:cs typeface="한컴바탕"/>
            </a:endParaRPr>
          </a:p>
          <a:p>
            <a:pPr>
              <a:lnSpc>
                <a:spcPct val="100000"/>
              </a:lnSpc>
            </a:pPr>
            <a:endParaRPr sz="15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1600">
              <a:latin typeface="Times New Roman"/>
              <a:cs typeface="Times New Roman"/>
            </a:endParaRPr>
          </a:p>
          <a:p>
            <a:pPr marL="158115">
              <a:lnSpc>
                <a:spcPct val="100000"/>
              </a:lnSpc>
            </a:pPr>
            <a:r>
              <a:rPr dirty="0" sz="1500" spc="15" b="1">
                <a:latin typeface="한컴바탕"/>
                <a:cs typeface="한컴바탕"/>
              </a:rPr>
              <a:t>&lt; </a:t>
            </a:r>
            <a:r>
              <a:rPr dirty="0" sz="1500" spc="25" b="1">
                <a:latin typeface="한컴바탕"/>
                <a:cs typeface="한컴바탕"/>
              </a:rPr>
              <a:t>기타사항 </a:t>
            </a:r>
            <a:r>
              <a:rPr dirty="0" sz="1500" spc="5" b="1">
                <a:latin typeface="한컴바탕"/>
                <a:cs typeface="한컴바탕"/>
              </a:rPr>
              <a:t>(1건)</a:t>
            </a:r>
            <a:r>
              <a:rPr dirty="0" sz="1500" spc="-165" b="1">
                <a:latin typeface="한컴바탕"/>
                <a:cs typeface="한컴바탕"/>
              </a:rPr>
              <a:t> </a:t>
            </a:r>
            <a:r>
              <a:rPr dirty="0" sz="1500" spc="15" b="1">
                <a:latin typeface="한컴바탕"/>
                <a:cs typeface="한컴바탕"/>
              </a:rPr>
              <a:t>&gt;</a:t>
            </a:r>
            <a:endParaRPr sz="1500">
              <a:latin typeface="한컴바탕"/>
              <a:cs typeface="한컴바탕"/>
            </a:endParaRPr>
          </a:p>
          <a:p>
            <a:pPr marL="514350" indent="-260350">
              <a:lnSpc>
                <a:spcPct val="100000"/>
              </a:lnSpc>
              <a:spcBef>
                <a:spcPts val="900"/>
              </a:spcBef>
              <a:buAutoNum type="arabicPeriod"/>
              <a:tabLst>
                <a:tab pos="514984" algn="l"/>
              </a:tabLst>
            </a:pPr>
            <a:r>
              <a:rPr dirty="0" sz="1500" spc="25" b="1">
                <a:latin typeface="한컴바탕"/>
                <a:cs typeface="한컴바탕"/>
              </a:rPr>
              <a:t>청렴옴부즈만 활동</a:t>
            </a:r>
            <a:r>
              <a:rPr dirty="0" sz="1500" spc="-35" b="1">
                <a:latin typeface="한컴바탕"/>
                <a:cs typeface="한컴바탕"/>
              </a:rPr>
              <a:t> </a:t>
            </a:r>
            <a:r>
              <a:rPr dirty="0" sz="1500" spc="25" b="1">
                <a:latin typeface="한컴바탕"/>
                <a:cs typeface="한컴바탕"/>
              </a:rPr>
              <a:t>관련</a:t>
            </a:r>
            <a:endParaRPr sz="1500">
              <a:latin typeface="한컴바탕"/>
              <a:cs typeface="한컴바탕"/>
            </a:endParaRPr>
          </a:p>
          <a:p>
            <a:pPr algn="just" lvl="1" marL="735330" marR="248285" indent="-292100">
              <a:lnSpc>
                <a:spcPct val="149800"/>
              </a:lnSpc>
              <a:buChar char="❍"/>
              <a:tabLst>
                <a:tab pos="735965" algn="l"/>
              </a:tabLst>
            </a:pPr>
            <a:r>
              <a:rPr dirty="0" sz="1500" spc="-5">
                <a:latin typeface="한컴바탕"/>
                <a:cs typeface="한컴바탕"/>
              </a:rPr>
              <a:t>향후 임직원행동강령 및 감사실 주관 지침들 개정은 청렴  </a:t>
            </a:r>
            <a:r>
              <a:rPr dirty="0" sz="1500" spc="-50">
                <a:latin typeface="한컴바탕"/>
                <a:cs typeface="한컴바탕"/>
              </a:rPr>
              <a:t>옴부즈만이 </a:t>
            </a:r>
            <a:r>
              <a:rPr dirty="0" sz="1500" spc="-40">
                <a:latin typeface="한컴바탕"/>
                <a:cs typeface="한컴바탕"/>
              </a:rPr>
              <a:t>검토․논의 </a:t>
            </a:r>
            <a:r>
              <a:rPr dirty="0" sz="1500" spc="-5">
                <a:latin typeface="한컴바탕"/>
                <a:cs typeface="한컴바탕"/>
              </a:rPr>
              <a:t>할 수 </a:t>
            </a:r>
            <a:r>
              <a:rPr dirty="0" sz="1500" spc="-45">
                <a:latin typeface="한컴바탕"/>
                <a:cs typeface="한컴바탕"/>
              </a:rPr>
              <a:t>있도록 </a:t>
            </a:r>
            <a:r>
              <a:rPr dirty="0" sz="1500" spc="-50">
                <a:latin typeface="한컴바탕"/>
                <a:cs typeface="한컴바탕"/>
              </a:rPr>
              <a:t>안건으로 상정하여 </a:t>
            </a:r>
            <a:r>
              <a:rPr dirty="0" sz="1500" spc="-35">
                <a:latin typeface="한컴바탕"/>
                <a:cs typeface="한컴바탕"/>
              </a:rPr>
              <a:t>주기  </a:t>
            </a:r>
            <a:r>
              <a:rPr dirty="0" sz="1500" spc="-5">
                <a:latin typeface="한컴바탕"/>
                <a:cs typeface="한컴바탕"/>
              </a:rPr>
              <a:t>바람</a:t>
            </a:r>
            <a:endParaRPr sz="1500">
              <a:latin typeface="한컴바탕"/>
              <a:cs typeface="한컴바탕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755497" y="1726323"/>
            <a:ext cx="6079490" cy="539115"/>
          </a:xfrm>
          <a:custGeom>
            <a:avLst/>
            <a:gdLst/>
            <a:ahLst/>
            <a:cxnLst/>
            <a:rect l="l" t="t" r="r" b="b"/>
            <a:pathLst>
              <a:path w="6079490" h="539114">
                <a:moveTo>
                  <a:pt x="0" y="538911"/>
                </a:moveTo>
                <a:lnTo>
                  <a:pt x="6079020" y="538911"/>
                </a:lnTo>
                <a:lnTo>
                  <a:pt x="6079020" y="0"/>
                </a:lnTo>
                <a:lnTo>
                  <a:pt x="0" y="0"/>
                </a:lnTo>
                <a:lnTo>
                  <a:pt x="0" y="538911"/>
                </a:lnTo>
                <a:close/>
              </a:path>
            </a:pathLst>
          </a:custGeom>
          <a:solidFill>
            <a:srgbClr val="EBEDFA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/>
          <p:nvPr/>
        </p:nvSpPr>
        <p:spPr>
          <a:xfrm>
            <a:off x="817181" y="1911286"/>
            <a:ext cx="196494" cy="19029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755497" y="4384319"/>
            <a:ext cx="6079490" cy="431165"/>
          </a:xfrm>
          <a:custGeom>
            <a:avLst/>
            <a:gdLst/>
            <a:ahLst/>
            <a:cxnLst/>
            <a:rect l="l" t="t" r="r" b="b"/>
            <a:pathLst>
              <a:path w="6079490" h="431164">
                <a:moveTo>
                  <a:pt x="0" y="430822"/>
                </a:moveTo>
                <a:lnTo>
                  <a:pt x="6079020" y="430822"/>
                </a:lnTo>
                <a:lnTo>
                  <a:pt x="6079020" y="0"/>
                </a:lnTo>
                <a:lnTo>
                  <a:pt x="0" y="0"/>
                </a:lnTo>
                <a:lnTo>
                  <a:pt x="0" y="430822"/>
                </a:lnTo>
                <a:close/>
              </a:path>
            </a:pathLst>
          </a:custGeom>
          <a:solidFill>
            <a:srgbClr val="EBEDFA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817181" y="4514481"/>
            <a:ext cx="196494" cy="19029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graphicFrame>
        <p:nvGraphicFramePr>
          <p:cNvPr id="6" name="object 6"/>
          <p:cNvGraphicFramePr>
            <a:graphicFrameLocks noGrp="1"/>
          </p:cNvGraphicFramePr>
          <p:nvPr/>
        </p:nvGraphicFramePr>
        <p:xfrm>
          <a:off x="753211" y="1186662"/>
          <a:ext cx="6086475" cy="836866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6078855"/>
              </a:tblGrid>
              <a:tr h="537210">
                <a:tc>
                  <a:txBody>
                    <a:bodyPr/>
                    <a:lstStyle/>
                    <a:p>
                      <a:pPr marL="66040">
                        <a:lnSpc>
                          <a:spcPct val="100000"/>
                        </a:lnSpc>
                        <a:spcBef>
                          <a:spcPts val="1135"/>
                        </a:spcBef>
                      </a:pPr>
                      <a:r>
                        <a:rPr dirty="0" sz="1500" spc="-5">
                          <a:latin typeface="HY헤드라인M"/>
                          <a:cs typeface="HY헤드라인M"/>
                        </a:rPr>
                        <a:t>[4차</a:t>
                      </a:r>
                      <a:r>
                        <a:rPr dirty="0" sz="1500" spc="229">
                          <a:latin typeface="HY헤드라인M"/>
                          <a:cs typeface="HY헤드라인M"/>
                        </a:rPr>
                        <a:t> </a:t>
                      </a:r>
                      <a:r>
                        <a:rPr dirty="0" sz="1500" spc="-5">
                          <a:latin typeface="HY헤드라인M"/>
                          <a:cs typeface="HY헤드라인M"/>
                        </a:rPr>
                        <a:t>회의]</a:t>
                      </a:r>
                      <a:endParaRPr sz="1500">
                        <a:latin typeface="HY헤드라인M"/>
                        <a:cs typeface="HY헤드라인M"/>
                      </a:endParaRPr>
                    </a:p>
                  </a:txBody>
                  <a:tcPr marL="0" marR="0" marB="0" marT="14414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538480">
                <a:tc>
                  <a:txBody>
                    <a:bodyPr/>
                    <a:lstStyle/>
                    <a:p>
                      <a:pPr marL="364490">
                        <a:lnSpc>
                          <a:spcPct val="100000"/>
                        </a:lnSpc>
                        <a:spcBef>
                          <a:spcPts val="1019"/>
                        </a:spcBef>
                      </a:pPr>
                      <a:r>
                        <a:rPr dirty="0" sz="1700">
                          <a:latin typeface="HY헤드라인M"/>
                          <a:cs typeface="HY헤드라인M"/>
                        </a:rPr>
                        <a:t>회의</a:t>
                      </a:r>
                      <a:r>
                        <a:rPr dirty="0" sz="1700" spc="260">
                          <a:latin typeface="HY헤드라인M"/>
                          <a:cs typeface="HY헤드라인M"/>
                        </a:rPr>
                        <a:t> </a:t>
                      </a:r>
                      <a:r>
                        <a:rPr dirty="0" sz="1700">
                          <a:latin typeface="HY헤드라인M"/>
                          <a:cs typeface="HY헤드라인M"/>
                        </a:rPr>
                        <a:t>안건</a:t>
                      </a:r>
                      <a:endParaRPr sz="1700">
                        <a:latin typeface="HY헤드라인M"/>
                        <a:cs typeface="HY헤드라인M"/>
                      </a:endParaRPr>
                    </a:p>
                  </a:txBody>
                  <a:tcPr marL="0" marR="0" marB="0" marT="129539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118995">
                <a:tc>
                  <a:txBody>
                    <a:bodyPr/>
                    <a:lstStyle/>
                    <a:p>
                      <a:pPr marL="447040" indent="-286385">
                        <a:lnSpc>
                          <a:spcPct val="100000"/>
                        </a:lnSpc>
                        <a:spcBef>
                          <a:spcPts val="620"/>
                        </a:spcBef>
                        <a:buChar char="❍"/>
                        <a:tabLst>
                          <a:tab pos="447675" algn="l"/>
                        </a:tabLst>
                      </a:pPr>
                      <a:r>
                        <a:rPr dirty="0" sz="1500" spc="-5">
                          <a:latin typeface="한컴바탕"/>
                          <a:cs typeface="한컴바탕"/>
                        </a:rPr>
                        <a:t>보고안건(2건)</a:t>
                      </a:r>
                      <a:endParaRPr sz="1500">
                        <a:latin typeface="한컴바탕"/>
                        <a:cs typeface="한컴바탕"/>
                      </a:endParaRPr>
                    </a:p>
                    <a:p>
                      <a:pPr lvl="1" marL="603885" indent="-253365">
                        <a:lnSpc>
                          <a:spcPct val="100000"/>
                        </a:lnSpc>
                        <a:spcBef>
                          <a:spcPts val="894"/>
                        </a:spcBef>
                        <a:buChar char="-"/>
                        <a:tabLst>
                          <a:tab pos="604520" algn="l"/>
                        </a:tabLst>
                      </a:pPr>
                      <a:r>
                        <a:rPr dirty="0" sz="1500" spc="-5">
                          <a:latin typeface="한컴바탕"/>
                          <a:cs typeface="한컴바탕"/>
                        </a:rPr>
                        <a:t>전차(前次)</a:t>
                      </a:r>
                      <a:r>
                        <a:rPr dirty="0" sz="1500" spc="240">
                          <a:latin typeface="한컴바탕"/>
                          <a:cs typeface="한컴바탕"/>
                        </a:rPr>
                        <a:t> </a:t>
                      </a:r>
                      <a:r>
                        <a:rPr dirty="0" sz="1500" spc="-5">
                          <a:latin typeface="한컴바탕"/>
                          <a:cs typeface="한컴바탕"/>
                        </a:rPr>
                        <a:t>청렴옴부즈만</a:t>
                      </a:r>
                      <a:r>
                        <a:rPr dirty="0" sz="1500" spc="229">
                          <a:latin typeface="한컴바탕"/>
                          <a:cs typeface="한컴바탕"/>
                        </a:rPr>
                        <a:t> </a:t>
                      </a:r>
                      <a:r>
                        <a:rPr dirty="0" sz="1500" spc="-5">
                          <a:latin typeface="한컴바탕"/>
                          <a:cs typeface="한컴바탕"/>
                        </a:rPr>
                        <a:t>회의결과</a:t>
                      </a:r>
                      <a:endParaRPr sz="1500">
                        <a:latin typeface="한컴바탕"/>
                        <a:cs typeface="한컴바탕"/>
                      </a:endParaRPr>
                    </a:p>
                    <a:p>
                      <a:pPr lvl="1" marL="603885" indent="-253365">
                        <a:lnSpc>
                          <a:spcPct val="100000"/>
                        </a:lnSpc>
                        <a:spcBef>
                          <a:spcPts val="900"/>
                        </a:spcBef>
                        <a:buChar char="-"/>
                        <a:tabLst>
                          <a:tab pos="604520" algn="l"/>
                        </a:tabLst>
                      </a:pPr>
                      <a:r>
                        <a:rPr dirty="0" sz="1500" spc="-5">
                          <a:latin typeface="한컴바탕"/>
                          <a:cs typeface="한컴바탕"/>
                        </a:rPr>
                        <a:t>’16년 공공기관 청렴도</a:t>
                      </a:r>
                      <a:r>
                        <a:rPr dirty="0" sz="1500" spc="-250">
                          <a:latin typeface="한컴바탕"/>
                          <a:cs typeface="한컴바탕"/>
                        </a:rPr>
                        <a:t> </a:t>
                      </a:r>
                      <a:r>
                        <a:rPr dirty="0" sz="1500" spc="-5">
                          <a:latin typeface="한컴바탕"/>
                          <a:cs typeface="한컴바탕"/>
                        </a:rPr>
                        <a:t>측정결과</a:t>
                      </a:r>
                      <a:endParaRPr sz="1500">
                        <a:latin typeface="한컴바탕"/>
                        <a:cs typeface="한컴바탕"/>
                      </a:endParaRPr>
                    </a:p>
                    <a:p>
                      <a:pPr lvl="1">
                        <a:lnSpc>
                          <a:spcPct val="100000"/>
                        </a:lnSpc>
                        <a:buFont typeface=""/>
                        <a:buChar char="-"/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  <a:p>
                      <a:pPr lvl="1">
                        <a:lnSpc>
                          <a:spcPct val="100000"/>
                        </a:lnSpc>
                        <a:spcBef>
                          <a:spcPts val="30"/>
                        </a:spcBef>
                        <a:buFont typeface=""/>
                        <a:buChar char="-"/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  <a:p>
                      <a:pPr marL="447040" indent="-286385">
                        <a:lnSpc>
                          <a:spcPct val="100000"/>
                        </a:lnSpc>
                        <a:buChar char="❍"/>
                        <a:tabLst>
                          <a:tab pos="447675" algn="l"/>
                        </a:tabLst>
                      </a:pPr>
                      <a:r>
                        <a:rPr dirty="0" sz="1500" spc="-5">
                          <a:latin typeface="한컴바탕"/>
                          <a:cs typeface="한컴바탕"/>
                        </a:rPr>
                        <a:t>논의안건(1건)</a:t>
                      </a:r>
                      <a:endParaRPr sz="1500">
                        <a:latin typeface="한컴바탕"/>
                        <a:cs typeface="한컴바탕"/>
                      </a:endParaRPr>
                    </a:p>
                    <a:p>
                      <a:pPr lvl="1" marL="603885" indent="-253365">
                        <a:lnSpc>
                          <a:spcPct val="100000"/>
                        </a:lnSpc>
                        <a:spcBef>
                          <a:spcPts val="894"/>
                        </a:spcBef>
                        <a:buChar char="-"/>
                        <a:tabLst>
                          <a:tab pos="604520" algn="l"/>
                        </a:tabLst>
                      </a:pPr>
                      <a:r>
                        <a:rPr dirty="0" sz="1500" spc="-5">
                          <a:latin typeface="한컴바탕"/>
                          <a:cs typeface="한컴바탕"/>
                        </a:rPr>
                        <a:t>부정청탁 및 금품등 수수의 신고사무 처리지침</a:t>
                      </a:r>
                      <a:r>
                        <a:rPr dirty="0" sz="1500" spc="5">
                          <a:latin typeface="한컴바탕"/>
                          <a:cs typeface="한컴바탕"/>
                        </a:rPr>
                        <a:t> </a:t>
                      </a:r>
                      <a:r>
                        <a:rPr dirty="0" sz="1500" spc="-5">
                          <a:latin typeface="한컴바탕"/>
                          <a:cs typeface="한컴바탕"/>
                        </a:rPr>
                        <a:t>제정(안)</a:t>
                      </a:r>
                      <a:endParaRPr sz="1500">
                        <a:latin typeface="한컴바탕"/>
                        <a:cs typeface="한컴바탕"/>
                      </a:endParaRPr>
                    </a:p>
                  </a:txBody>
                  <a:tcPr marL="0" marR="0" marB="0" marT="7874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430530">
                <a:tc>
                  <a:txBody>
                    <a:bodyPr/>
                    <a:lstStyle/>
                    <a:p>
                      <a:pPr marL="364490">
                        <a:lnSpc>
                          <a:spcPct val="100000"/>
                        </a:lnSpc>
                        <a:spcBef>
                          <a:spcPts val="590"/>
                        </a:spcBef>
                      </a:pPr>
                      <a:r>
                        <a:rPr dirty="0" sz="1700" spc="25" b="1">
                          <a:latin typeface="HY헤드라인M"/>
                          <a:cs typeface="HY헤드라인M"/>
                        </a:rPr>
                        <a:t>회의 내용 및</a:t>
                      </a:r>
                      <a:r>
                        <a:rPr dirty="0" sz="1700" spc="200" b="1">
                          <a:latin typeface="HY헤드라인M"/>
                          <a:cs typeface="HY헤드라인M"/>
                        </a:rPr>
                        <a:t> </a:t>
                      </a:r>
                      <a:r>
                        <a:rPr dirty="0" sz="1700" spc="25" b="1">
                          <a:latin typeface="HY헤드라인M"/>
                          <a:cs typeface="HY헤드라인M"/>
                        </a:rPr>
                        <a:t>결과</a:t>
                      </a:r>
                      <a:endParaRPr sz="1700">
                        <a:latin typeface="HY헤드라인M"/>
                        <a:cs typeface="HY헤드라인M"/>
                      </a:endParaRPr>
                    </a:p>
                  </a:txBody>
                  <a:tcPr marL="0" marR="0" marB="0" marT="7493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4737100">
                <a:tc>
                  <a:txBody>
                    <a:bodyPr/>
                    <a:lstStyle/>
                    <a:p>
                      <a:pPr marL="160655">
                        <a:lnSpc>
                          <a:spcPct val="100000"/>
                        </a:lnSpc>
                        <a:spcBef>
                          <a:spcPts val="1195"/>
                        </a:spcBef>
                      </a:pPr>
                      <a:r>
                        <a:rPr dirty="0" sz="1500" spc="15" b="1">
                          <a:latin typeface="한컴바탕"/>
                          <a:cs typeface="한컴바탕"/>
                        </a:rPr>
                        <a:t>&lt; </a:t>
                      </a:r>
                      <a:r>
                        <a:rPr dirty="0" sz="1500" spc="25" b="1">
                          <a:latin typeface="한컴바탕"/>
                          <a:cs typeface="한컴바탕"/>
                        </a:rPr>
                        <a:t>보고안건 </a:t>
                      </a:r>
                      <a:r>
                        <a:rPr dirty="0" sz="1500" spc="5" b="1">
                          <a:latin typeface="한컴바탕"/>
                          <a:cs typeface="한컴바탕"/>
                        </a:rPr>
                        <a:t>(2건)</a:t>
                      </a:r>
                      <a:r>
                        <a:rPr dirty="0" sz="1500" spc="-165" b="1">
                          <a:latin typeface="한컴바탕"/>
                          <a:cs typeface="한컴바탕"/>
                        </a:rPr>
                        <a:t> </a:t>
                      </a:r>
                      <a:r>
                        <a:rPr dirty="0" sz="1500" spc="15" b="1">
                          <a:latin typeface="한컴바탕"/>
                          <a:cs typeface="한컴바탕"/>
                        </a:rPr>
                        <a:t>&gt;</a:t>
                      </a:r>
                      <a:endParaRPr sz="1500">
                        <a:latin typeface="한컴바탕"/>
                        <a:cs typeface="한컴바탕"/>
                      </a:endParaRPr>
                    </a:p>
                    <a:p>
                      <a:pPr marL="422275" indent="-261620">
                        <a:lnSpc>
                          <a:spcPct val="100000"/>
                        </a:lnSpc>
                        <a:spcBef>
                          <a:spcPts val="1195"/>
                        </a:spcBef>
                        <a:buAutoNum type="arabicPeriod"/>
                        <a:tabLst>
                          <a:tab pos="422909" algn="l"/>
                        </a:tabLst>
                      </a:pPr>
                      <a:r>
                        <a:rPr dirty="0" sz="1500" spc="15" b="1">
                          <a:latin typeface="한컴바탕"/>
                          <a:cs typeface="한컴바탕"/>
                        </a:rPr>
                        <a:t>전차(</a:t>
                      </a:r>
                      <a:r>
                        <a:rPr dirty="0" sz="1500" spc="25" b="1">
                          <a:latin typeface="한컴바탕"/>
                          <a:cs typeface="한컴바탕"/>
                        </a:rPr>
                        <a:t>前次</a:t>
                      </a:r>
                      <a:r>
                        <a:rPr dirty="0" sz="1500" spc="5" b="1">
                          <a:latin typeface="한컴바탕"/>
                          <a:cs typeface="한컴바탕"/>
                        </a:rPr>
                        <a:t>)</a:t>
                      </a:r>
                      <a:r>
                        <a:rPr dirty="0" sz="1500" spc="250" b="1">
                          <a:latin typeface="한컴바탕"/>
                          <a:cs typeface="한컴바탕"/>
                        </a:rPr>
                        <a:t> </a:t>
                      </a:r>
                      <a:r>
                        <a:rPr dirty="0" sz="1500" spc="25" b="1">
                          <a:latin typeface="한컴바탕"/>
                          <a:cs typeface="한컴바탕"/>
                        </a:rPr>
                        <a:t>청렴옴부즈만</a:t>
                      </a:r>
                      <a:r>
                        <a:rPr dirty="0" sz="1500" spc="240" b="1">
                          <a:latin typeface="한컴바탕"/>
                          <a:cs typeface="한컴바탕"/>
                        </a:rPr>
                        <a:t> </a:t>
                      </a:r>
                      <a:r>
                        <a:rPr dirty="0" sz="1500" spc="25" b="1">
                          <a:latin typeface="한컴바탕"/>
                          <a:cs typeface="한컴바탕"/>
                        </a:rPr>
                        <a:t>회의결과</a:t>
                      </a:r>
                      <a:endParaRPr sz="1500">
                        <a:latin typeface="한컴바탕"/>
                        <a:cs typeface="한컴바탕"/>
                      </a:endParaRPr>
                    </a:p>
                    <a:p>
                      <a:pPr lvl="1" marL="541020" indent="-284480">
                        <a:lnSpc>
                          <a:spcPct val="100000"/>
                        </a:lnSpc>
                        <a:spcBef>
                          <a:spcPts val="1200"/>
                        </a:spcBef>
                        <a:buChar char="❍"/>
                        <a:tabLst>
                          <a:tab pos="541655" algn="l"/>
                        </a:tabLst>
                      </a:pPr>
                      <a:r>
                        <a:rPr dirty="0" sz="1500" spc="-5">
                          <a:latin typeface="한컴바탕"/>
                          <a:cs typeface="한컴바탕"/>
                        </a:rPr>
                        <a:t>의견없음</a:t>
                      </a:r>
                      <a:endParaRPr sz="1500">
                        <a:latin typeface="한컴바탕"/>
                        <a:cs typeface="한컴바탕"/>
                      </a:endParaRPr>
                    </a:p>
                    <a:p>
                      <a:pPr lvl="1">
                        <a:lnSpc>
                          <a:spcPct val="100000"/>
                        </a:lnSpc>
                        <a:buFont typeface=""/>
                        <a:buChar char="❍"/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  <a:p>
                      <a:pPr lvl="1">
                        <a:lnSpc>
                          <a:spcPct val="100000"/>
                        </a:lnSpc>
                        <a:spcBef>
                          <a:spcPts val="50"/>
                        </a:spcBef>
                        <a:buFont typeface=""/>
                        <a:buChar char="❍"/>
                      </a:pPr>
                      <a:endParaRPr sz="2100">
                        <a:latin typeface="Times New Roman"/>
                        <a:cs typeface="Times New Roman"/>
                      </a:endParaRPr>
                    </a:p>
                    <a:p>
                      <a:pPr marL="422275" indent="-261620">
                        <a:lnSpc>
                          <a:spcPct val="100000"/>
                        </a:lnSpc>
                        <a:spcBef>
                          <a:spcPts val="5"/>
                        </a:spcBef>
                        <a:buAutoNum type="arabicPeriod"/>
                        <a:tabLst>
                          <a:tab pos="422909" algn="l"/>
                        </a:tabLst>
                      </a:pPr>
                      <a:r>
                        <a:rPr dirty="0" sz="1500" spc="10" b="1">
                          <a:latin typeface="한컴바탕"/>
                          <a:cs typeface="한컴바탕"/>
                        </a:rPr>
                        <a:t>’16년 </a:t>
                      </a:r>
                      <a:r>
                        <a:rPr dirty="0" sz="1500" spc="25" b="1">
                          <a:latin typeface="한컴바탕"/>
                          <a:cs typeface="한컴바탕"/>
                        </a:rPr>
                        <a:t>공공기관 청렴도</a:t>
                      </a:r>
                      <a:r>
                        <a:rPr dirty="0" sz="1500" spc="200" b="1">
                          <a:latin typeface="한컴바탕"/>
                          <a:cs typeface="한컴바탕"/>
                        </a:rPr>
                        <a:t> </a:t>
                      </a:r>
                      <a:r>
                        <a:rPr dirty="0" sz="1500" spc="25" b="1">
                          <a:latin typeface="한컴바탕"/>
                          <a:cs typeface="한컴바탕"/>
                        </a:rPr>
                        <a:t>측정결과</a:t>
                      </a:r>
                      <a:endParaRPr sz="1500">
                        <a:latin typeface="한컴바탕"/>
                        <a:cs typeface="한컴바탕"/>
                      </a:endParaRPr>
                    </a:p>
                    <a:p>
                      <a:pPr algn="just" lvl="1" marL="636905" marR="245745" indent="-286385">
                        <a:lnSpc>
                          <a:spcPct val="166500"/>
                        </a:lnSpc>
                        <a:buChar char="❍"/>
                        <a:tabLst>
                          <a:tab pos="637540" algn="l"/>
                        </a:tabLst>
                      </a:pPr>
                      <a:r>
                        <a:rPr dirty="0" sz="1500" spc="30">
                          <a:latin typeface="한컴바탕"/>
                          <a:cs typeface="한컴바탕"/>
                        </a:rPr>
                        <a:t>(최</a:t>
                      </a:r>
                      <a:r>
                        <a:rPr dirty="0" sz="1500" spc="30">
                          <a:latin typeface="옥션고딕 B"/>
                          <a:cs typeface="옥션고딕 B"/>
                        </a:rPr>
                        <a:t>○○ </a:t>
                      </a:r>
                      <a:r>
                        <a:rPr dirty="0" sz="1500" spc="-5">
                          <a:latin typeface="한컴바탕"/>
                          <a:cs typeface="한컴바탕"/>
                        </a:rPr>
                        <a:t>위원) </a:t>
                      </a:r>
                      <a:r>
                        <a:rPr dirty="0" sz="1500" spc="-55">
                          <a:latin typeface="한컴바탕"/>
                          <a:cs typeface="한컴바탕"/>
                        </a:rPr>
                        <a:t>내부청렴도가 </a:t>
                      </a:r>
                      <a:r>
                        <a:rPr dirty="0" sz="1500" spc="-45">
                          <a:latin typeface="한컴바탕"/>
                          <a:cs typeface="한컴바탕"/>
                        </a:rPr>
                        <a:t>높다는 </a:t>
                      </a:r>
                      <a:r>
                        <a:rPr dirty="0" sz="1500" spc="-35">
                          <a:latin typeface="한컴바탕"/>
                          <a:cs typeface="한컴바탕"/>
                        </a:rPr>
                        <a:t>것은 </a:t>
                      </a:r>
                      <a:r>
                        <a:rPr dirty="0" sz="1500" spc="-45">
                          <a:latin typeface="한컴바탕"/>
                          <a:cs typeface="한컴바탕"/>
                        </a:rPr>
                        <a:t>기관의 </a:t>
                      </a:r>
                      <a:r>
                        <a:rPr dirty="0" sz="1500" spc="-50">
                          <a:latin typeface="한컴바탕"/>
                          <a:cs typeface="한컴바탕"/>
                        </a:rPr>
                        <a:t>조직문화가  </a:t>
                      </a:r>
                      <a:r>
                        <a:rPr dirty="0" sz="1500" spc="-5">
                          <a:latin typeface="한컴바탕"/>
                          <a:cs typeface="한컴바탕"/>
                        </a:rPr>
                        <a:t>안정되어 간다는 것으로 볼 수 있음. 전사적 차원의 직원  들이 공감하고 참여할 수 있는 정책이</a:t>
                      </a:r>
                      <a:r>
                        <a:rPr dirty="0" sz="1500">
                          <a:latin typeface="한컴바탕"/>
                          <a:cs typeface="한컴바탕"/>
                        </a:rPr>
                        <a:t> </a:t>
                      </a:r>
                      <a:r>
                        <a:rPr dirty="0" sz="1500" spc="-5">
                          <a:latin typeface="한컴바탕"/>
                          <a:cs typeface="한컴바탕"/>
                        </a:rPr>
                        <a:t>필요함</a:t>
                      </a:r>
                      <a:endParaRPr sz="1500">
                        <a:latin typeface="한컴바탕"/>
                        <a:cs typeface="한컴바탕"/>
                      </a:endParaRPr>
                    </a:p>
                    <a:p>
                      <a:pPr algn="just" lvl="1" marL="643255" marR="245745" indent="-292735">
                        <a:lnSpc>
                          <a:spcPct val="166500"/>
                        </a:lnSpc>
                        <a:buChar char="❍"/>
                        <a:tabLst>
                          <a:tab pos="643890" algn="l"/>
                        </a:tabLst>
                      </a:pPr>
                      <a:r>
                        <a:rPr dirty="0" sz="1500" spc="30">
                          <a:latin typeface="한컴바탕"/>
                          <a:cs typeface="한컴바탕"/>
                        </a:rPr>
                        <a:t>(진</a:t>
                      </a:r>
                      <a:r>
                        <a:rPr dirty="0" sz="1500" spc="30">
                          <a:latin typeface="옥션고딕 B"/>
                          <a:cs typeface="옥션고딕 B"/>
                        </a:rPr>
                        <a:t>○○ </a:t>
                      </a:r>
                      <a:r>
                        <a:rPr dirty="0" sz="1500" spc="-5">
                          <a:latin typeface="한컴바탕"/>
                          <a:cs typeface="한컴바탕"/>
                        </a:rPr>
                        <a:t>감사) 권익위 청렴도 측정결과로는 구체적인 문제  진단이 어렵기 때문에, 감사실에서는 내년초부터 임의로  20% 정도의 내부직원들을 심층 면담하고 </a:t>
                      </a:r>
                      <a:r>
                        <a:rPr dirty="0" sz="1500" spc="-15">
                          <a:latin typeface="한컴바탕"/>
                          <a:cs typeface="한컴바탕"/>
                        </a:rPr>
                        <a:t>외부만족도 조사  </a:t>
                      </a:r>
                      <a:r>
                        <a:rPr dirty="0" sz="1500" spc="-10">
                          <a:latin typeface="한컴바탕"/>
                          <a:cs typeface="한컴바탕"/>
                        </a:rPr>
                        <a:t>대상</a:t>
                      </a:r>
                      <a:r>
                        <a:rPr dirty="0" sz="1500" spc="210">
                          <a:latin typeface="한컴바탕"/>
                          <a:cs typeface="한컴바탕"/>
                        </a:rPr>
                        <a:t> </a:t>
                      </a:r>
                      <a:r>
                        <a:rPr dirty="0" sz="1500" spc="-15">
                          <a:latin typeface="한컴바탕"/>
                          <a:cs typeface="한컴바탕"/>
                        </a:rPr>
                        <a:t>업체에</a:t>
                      </a:r>
                      <a:r>
                        <a:rPr dirty="0" sz="1500" spc="225">
                          <a:latin typeface="한컴바탕"/>
                          <a:cs typeface="한컴바탕"/>
                        </a:rPr>
                        <a:t> </a:t>
                      </a:r>
                      <a:r>
                        <a:rPr dirty="0" sz="1500" spc="-15">
                          <a:latin typeface="한컴바탕"/>
                          <a:cs typeface="한컴바탕"/>
                        </a:rPr>
                        <a:t>대해서도</a:t>
                      </a:r>
                      <a:r>
                        <a:rPr dirty="0" sz="1500" spc="210">
                          <a:latin typeface="한컴바탕"/>
                          <a:cs typeface="한컴바탕"/>
                        </a:rPr>
                        <a:t> </a:t>
                      </a:r>
                      <a:r>
                        <a:rPr dirty="0" sz="1500" spc="-15">
                          <a:latin typeface="한컴바탕"/>
                          <a:cs typeface="한컴바탕"/>
                        </a:rPr>
                        <a:t>인터뷰를</a:t>
                      </a:r>
                      <a:r>
                        <a:rPr dirty="0" sz="1500" spc="225">
                          <a:latin typeface="한컴바탕"/>
                          <a:cs typeface="한컴바탕"/>
                        </a:rPr>
                        <a:t> </a:t>
                      </a:r>
                      <a:r>
                        <a:rPr dirty="0" sz="1500" spc="-5">
                          <a:latin typeface="한컴바탕"/>
                          <a:cs typeface="한컴바탕"/>
                        </a:rPr>
                        <a:t>진행하려고</a:t>
                      </a:r>
                      <a:r>
                        <a:rPr dirty="0" sz="1500" spc="229">
                          <a:latin typeface="한컴바탕"/>
                          <a:cs typeface="한컴바탕"/>
                        </a:rPr>
                        <a:t> </a:t>
                      </a:r>
                      <a:r>
                        <a:rPr dirty="0" sz="1500" spc="-5">
                          <a:latin typeface="한컴바탕"/>
                          <a:cs typeface="한컴바탕"/>
                        </a:rPr>
                        <a:t>함</a:t>
                      </a:r>
                      <a:endParaRPr sz="1500">
                        <a:latin typeface="한컴바탕"/>
                        <a:cs typeface="한컴바탕"/>
                      </a:endParaRPr>
                    </a:p>
                  </a:txBody>
                  <a:tcPr marL="0" marR="0" marB="0" marT="15176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sp>
        <p:nvSpPr>
          <p:cNvPr id="7" name="object 7"/>
          <p:cNvSpPr txBox="1"/>
          <p:nvPr/>
        </p:nvSpPr>
        <p:spPr>
          <a:xfrm>
            <a:off x="3548481" y="10002374"/>
            <a:ext cx="457834" cy="15176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1155"/>
              </a:lnSpc>
            </a:pPr>
            <a:r>
              <a:rPr dirty="0" sz="1000" spc="-5">
                <a:latin typeface="굴림"/>
                <a:cs typeface="굴림"/>
              </a:rPr>
              <a:t>- </a:t>
            </a:r>
            <a:r>
              <a:rPr dirty="0" sz="1000" spc="-5">
                <a:latin typeface="굴림"/>
                <a:cs typeface="굴림"/>
              </a:rPr>
              <a:t>15</a:t>
            </a:r>
            <a:r>
              <a:rPr dirty="0" sz="1000" spc="-65">
                <a:latin typeface="굴림"/>
                <a:cs typeface="굴림"/>
              </a:rPr>
              <a:t> </a:t>
            </a:r>
            <a:r>
              <a:rPr dirty="0" sz="1000" spc="-5">
                <a:latin typeface="굴림"/>
                <a:cs typeface="굴림"/>
              </a:rPr>
              <a:t>-</a:t>
            </a:r>
            <a:endParaRPr sz="1000">
              <a:latin typeface="굴림"/>
              <a:cs typeface="굴림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01204" y="960073"/>
            <a:ext cx="5690235" cy="8345170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algn="just" marL="492125" marR="5080" indent="-289560">
              <a:lnSpc>
                <a:spcPct val="158300"/>
              </a:lnSpc>
              <a:spcBef>
                <a:spcPts val="90"/>
              </a:spcBef>
              <a:buChar char="❍"/>
              <a:tabLst>
                <a:tab pos="492759" algn="l"/>
              </a:tabLst>
            </a:pPr>
            <a:r>
              <a:rPr dirty="0" sz="1500" spc="25">
                <a:latin typeface="한컴바탕"/>
                <a:cs typeface="한컴바탕"/>
              </a:rPr>
              <a:t>(최</a:t>
            </a:r>
            <a:r>
              <a:rPr dirty="0" sz="1500" spc="25">
                <a:latin typeface="옥션고딕 B"/>
                <a:cs typeface="옥션고딕 B"/>
              </a:rPr>
              <a:t>○○ </a:t>
            </a:r>
            <a:r>
              <a:rPr dirty="0" sz="1500" spc="-5">
                <a:latin typeface="한컴바탕"/>
                <a:cs typeface="한컴바탕"/>
              </a:rPr>
              <a:t>위원) </a:t>
            </a:r>
            <a:r>
              <a:rPr dirty="0" sz="1500" spc="-95">
                <a:latin typeface="한컴바탕"/>
                <a:cs typeface="한컴바탕"/>
              </a:rPr>
              <a:t>외부업체 </a:t>
            </a:r>
            <a:r>
              <a:rPr dirty="0" sz="1500" spc="-65">
                <a:latin typeface="한컴바탕"/>
                <a:cs typeface="한컴바탕"/>
              </a:rPr>
              <a:t>조사 시, </a:t>
            </a:r>
            <a:r>
              <a:rPr dirty="0" sz="1500" spc="-100">
                <a:latin typeface="한컴바탕"/>
                <a:cs typeface="한컴바탕"/>
              </a:rPr>
              <a:t>직원보다는 외부기관(흥사단  </a:t>
            </a:r>
            <a:r>
              <a:rPr dirty="0" sz="1500" spc="-25">
                <a:latin typeface="한컴바탕"/>
                <a:cs typeface="한컴바탕"/>
              </a:rPr>
              <a:t>등)을 </a:t>
            </a:r>
            <a:r>
              <a:rPr dirty="0" sz="1500" spc="-30">
                <a:latin typeface="한컴바탕"/>
                <a:cs typeface="한컴바탕"/>
              </a:rPr>
              <a:t>활용하는 방법이 </a:t>
            </a:r>
            <a:r>
              <a:rPr dirty="0" sz="1500" spc="-5">
                <a:latin typeface="한컴바탕"/>
                <a:cs typeface="한컴바탕"/>
              </a:rPr>
              <a:t>더 </a:t>
            </a:r>
            <a:r>
              <a:rPr dirty="0" sz="1500" spc="-30">
                <a:latin typeface="한컴바탕"/>
                <a:cs typeface="한컴바탕"/>
              </a:rPr>
              <a:t>효과적일 </a:t>
            </a:r>
            <a:r>
              <a:rPr dirty="0" sz="1500" spc="-5">
                <a:latin typeface="한컴바탕"/>
                <a:cs typeface="한컴바탕"/>
              </a:rPr>
              <a:t>수 </a:t>
            </a:r>
            <a:r>
              <a:rPr dirty="0" sz="1500" spc="-25">
                <a:latin typeface="한컴바탕"/>
                <a:cs typeface="한컴바탕"/>
              </a:rPr>
              <a:t>있고, </a:t>
            </a:r>
            <a:r>
              <a:rPr dirty="0" sz="1500" spc="-30">
                <a:latin typeface="한컴바탕"/>
                <a:cs typeface="한컴바탕"/>
              </a:rPr>
              <a:t>내부직원 </a:t>
            </a:r>
            <a:r>
              <a:rPr dirty="0" sz="1500" spc="-25">
                <a:latin typeface="한컴바탕"/>
                <a:cs typeface="한컴바탕"/>
              </a:rPr>
              <a:t>대상  </a:t>
            </a:r>
            <a:r>
              <a:rPr dirty="0" sz="1500" spc="-30">
                <a:latin typeface="한컴바탕"/>
                <a:cs typeface="한컴바탕"/>
              </a:rPr>
              <a:t>으로는 원장님의 청렴서한문 </a:t>
            </a:r>
            <a:r>
              <a:rPr dirty="0" sz="1500" spc="-15">
                <a:latin typeface="한컴바탕"/>
                <a:cs typeface="한컴바탕"/>
              </a:rPr>
              <a:t>등을 </a:t>
            </a:r>
            <a:r>
              <a:rPr dirty="0" sz="1500" spc="-25">
                <a:latin typeface="한컴바탕"/>
                <a:cs typeface="한컴바탕"/>
              </a:rPr>
              <a:t>통해 청렴 의지를 </a:t>
            </a:r>
            <a:r>
              <a:rPr dirty="0" sz="1500" spc="-30">
                <a:latin typeface="한컴바탕"/>
                <a:cs typeface="한컴바탕"/>
              </a:rPr>
              <a:t>지속적  </a:t>
            </a:r>
            <a:r>
              <a:rPr dirty="0" sz="1500" spc="-5">
                <a:latin typeface="한컴바탕"/>
                <a:cs typeface="한컴바탕"/>
              </a:rPr>
              <a:t>으로 전파할 필요가</a:t>
            </a:r>
            <a:r>
              <a:rPr dirty="0" sz="1500" spc="-250">
                <a:latin typeface="한컴바탕"/>
                <a:cs typeface="한컴바탕"/>
              </a:rPr>
              <a:t> </a:t>
            </a:r>
            <a:r>
              <a:rPr dirty="0" sz="1500" spc="-5">
                <a:latin typeface="한컴바탕"/>
                <a:cs typeface="한컴바탕"/>
              </a:rPr>
              <a:t>있음</a:t>
            </a:r>
            <a:endParaRPr sz="1500">
              <a:latin typeface="한컴바탕"/>
              <a:cs typeface="한컴바탕"/>
            </a:endParaRPr>
          </a:p>
          <a:p>
            <a:pPr algn="just" marL="506095" marR="5080" indent="-303530">
              <a:lnSpc>
                <a:spcPts val="2850"/>
              </a:lnSpc>
              <a:spcBef>
                <a:spcPts val="260"/>
              </a:spcBef>
              <a:buChar char="❍"/>
              <a:tabLst>
                <a:tab pos="489584" algn="l"/>
              </a:tabLst>
            </a:pPr>
            <a:r>
              <a:rPr dirty="0" sz="1500" spc="30">
                <a:latin typeface="한컴바탕"/>
                <a:cs typeface="한컴바탕"/>
              </a:rPr>
              <a:t>(나</a:t>
            </a:r>
            <a:r>
              <a:rPr dirty="0" sz="1500" spc="30">
                <a:latin typeface="옥션고딕 B"/>
                <a:cs typeface="옥션고딕 B"/>
              </a:rPr>
              <a:t>○○ </a:t>
            </a:r>
            <a:r>
              <a:rPr dirty="0" sz="1500" spc="-5">
                <a:latin typeface="한컴바탕"/>
                <a:cs typeface="한컴바탕"/>
              </a:rPr>
              <a:t>위원) </a:t>
            </a:r>
            <a:r>
              <a:rPr dirty="0" sz="1500" spc="-45">
                <a:latin typeface="한컴바탕"/>
                <a:cs typeface="한컴바탕"/>
              </a:rPr>
              <a:t>청렴도 </a:t>
            </a:r>
            <a:r>
              <a:rPr dirty="0" sz="1500" spc="-50">
                <a:latin typeface="한컴바탕"/>
                <a:cs typeface="한컴바탕"/>
              </a:rPr>
              <a:t>조사결과를 </a:t>
            </a:r>
            <a:r>
              <a:rPr dirty="0" sz="1500" spc="-45">
                <a:latin typeface="한컴바탕"/>
                <a:cs typeface="한컴바탕"/>
              </a:rPr>
              <a:t>기관의 </a:t>
            </a:r>
            <a:r>
              <a:rPr dirty="0" sz="1500" spc="-50">
                <a:latin typeface="한컴바탕"/>
                <a:cs typeface="한컴바탕"/>
              </a:rPr>
              <a:t>현주소로 인정하고  </a:t>
            </a:r>
            <a:r>
              <a:rPr dirty="0" sz="1500" spc="-5">
                <a:latin typeface="한컴바탕"/>
                <a:cs typeface="한컴바탕"/>
              </a:rPr>
              <a:t>개선하기 위한 노력이 필요함. 외부컨설팅이나</a:t>
            </a:r>
            <a:r>
              <a:rPr dirty="0" sz="1500" spc="-175">
                <a:latin typeface="한컴바탕"/>
                <a:cs typeface="한컴바탕"/>
              </a:rPr>
              <a:t> </a:t>
            </a:r>
            <a:r>
              <a:rPr dirty="0" sz="1500" spc="-5">
                <a:latin typeface="한컴바탕"/>
                <a:cs typeface="한컴바탕"/>
              </a:rPr>
              <a:t>청렴정책의</a:t>
            </a:r>
            <a:endParaRPr sz="1500">
              <a:latin typeface="한컴바탕"/>
              <a:cs typeface="한컴바탕"/>
            </a:endParaRPr>
          </a:p>
          <a:p>
            <a:pPr algn="just" marL="506095" marR="5080">
              <a:lnSpc>
                <a:spcPts val="2840"/>
              </a:lnSpc>
              <a:spcBef>
                <a:spcPts val="15"/>
              </a:spcBef>
            </a:pPr>
            <a:r>
              <a:rPr dirty="0" sz="1500" spc="-45">
                <a:latin typeface="한컴바탕"/>
                <a:cs typeface="한컴바탕"/>
              </a:rPr>
              <a:t>목적은 </a:t>
            </a:r>
            <a:r>
              <a:rPr dirty="0" sz="1500" spc="-35">
                <a:latin typeface="한컴바탕"/>
                <a:cs typeface="한컴바탕"/>
              </a:rPr>
              <a:t>단지 </a:t>
            </a:r>
            <a:r>
              <a:rPr dirty="0" sz="1500" spc="-45">
                <a:latin typeface="한컴바탕"/>
                <a:cs typeface="한컴바탕"/>
              </a:rPr>
              <a:t>청렴도 </a:t>
            </a:r>
            <a:r>
              <a:rPr dirty="0" sz="1500" spc="-35">
                <a:latin typeface="한컴바탕"/>
                <a:cs typeface="한컴바탕"/>
              </a:rPr>
              <a:t>점수 </a:t>
            </a:r>
            <a:r>
              <a:rPr dirty="0" sz="1500" spc="-45">
                <a:latin typeface="한컴바탕"/>
                <a:cs typeface="한컴바탕"/>
              </a:rPr>
              <a:t>향상이 </a:t>
            </a:r>
            <a:r>
              <a:rPr dirty="0" sz="1500" spc="-35">
                <a:latin typeface="한컴바탕"/>
                <a:cs typeface="한컴바탕"/>
              </a:rPr>
              <a:t>아닌 내․외부 </a:t>
            </a:r>
            <a:r>
              <a:rPr dirty="0" sz="1500" spc="-45">
                <a:latin typeface="한컴바탕"/>
                <a:cs typeface="한컴바탕"/>
              </a:rPr>
              <a:t>부패를 줄이고  </a:t>
            </a:r>
            <a:r>
              <a:rPr dirty="0" sz="1500" spc="-5">
                <a:latin typeface="한컴바탕"/>
                <a:cs typeface="한컴바탕"/>
              </a:rPr>
              <a:t>청렴한 기관을 만들어가겠다는 의지가 바탕이 되어야</a:t>
            </a:r>
            <a:r>
              <a:rPr dirty="0" sz="1500" spc="0">
                <a:latin typeface="한컴바탕"/>
                <a:cs typeface="한컴바탕"/>
              </a:rPr>
              <a:t> </a:t>
            </a:r>
            <a:r>
              <a:rPr dirty="0" sz="1500" spc="-5">
                <a:latin typeface="한컴바탕"/>
                <a:cs typeface="한컴바탕"/>
              </a:rPr>
              <a:t>함</a:t>
            </a:r>
            <a:endParaRPr sz="1500">
              <a:latin typeface="한컴바탕"/>
              <a:cs typeface="한컴바탕"/>
            </a:endParaRPr>
          </a:p>
          <a:p>
            <a:pPr marL="488950" indent="-286385">
              <a:lnSpc>
                <a:spcPct val="100000"/>
              </a:lnSpc>
              <a:spcBef>
                <a:spcPts val="785"/>
              </a:spcBef>
              <a:buChar char="❍"/>
              <a:tabLst>
                <a:tab pos="489584" algn="l"/>
              </a:tabLst>
            </a:pPr>
            <a:r>
              <a:rPr dirty="0" sz="1500" spc="30">
                <a:latin typeface="한컴바탕"/>
                <a:cs typeface="한컴바탕"/>
              </a:rPr>
              <a:t>(정</a:t>
            </a:r>
            <a:r>
              <a:rPr dirty="0" sz="1500" spc="30">
                <a:latin typeface="옥션고딕 B"/>
                <a:cs typeface="옥션고딕 B"/>
              </a:rPr>
              <a:t>○○ </a:t>
            </a:r>
            <a:r>
              <a:rPr dirty="0" sz="1500" spc="-5">
                <a:latin typeface="한컴바탕"/>
                <a:cs typeface="한컴바탕"/>
              </a:rPr>
              <a:t>위원) </a:t>
            </a:r>
            <a:r>
              <a:rPr dirty="0" sz="1500" spc="-50">
                <a:latin typeface="한컴바탕"/>
                <a:cs typeface="한컴바탕"/>
              </a:rPr>
              <a:t>내부청렴도 </a:t>
            </a:r>
            <a:r>
              <a:rPr dirty="0" sz="1500" spc="-35">
                <a:latin typeface="한컴바탕"/>
                <a:cs typeface="한컴바탕"/>
              </a:rPr>
              <a:t>하락 </a:t>
            </a:r>
            <a:r>
              <a:rPr dirty="0" sz="1500" spc="-45">
                <a:latin typeface="한컴바탕"/>
                <a:cs typeface="한컴바탕"/>
              </a:rPr>
              <a:t>요인을 </a:t>
            </a:r>
            <a:r>
              <a:rPr dirty="0" sz="1500" spc="-50">
                <a:latin typeface="한컴바탕"/>
                <a:cs typeface="한컴바탕"/>
              </a:rPr>
              <a:t>살펴봤을 </a:t>
            </a:r>
            <a:r>
              <a:rPr dirty="0" sz="1500" spc="-5">
                <a:latin typeface="한컴바탕"/>
                <a:cs typeface="한컴바탕"/>
              </a:rPr>
              <a:t>때 </a:t>
            </a:r>
            <a:r>
              <a:rPr dirty="0" sz="1500" spc="-35">
                <a:latin typeface="한컴바탕"/>
                <a:cs typeface="한컴바탕"/>
              </a:rPr>
              <a:t>조직</a:t>
            </a:r>
            <a:r>
              <a:rPr dirty="0" sz="1500" spc="254">
                <a:latin typeface="한컴바탕"/>
                <a:cs typeface="한컴바탕"/>
              </a:rPr>
              <a:t> </a:t>
            </a:r>
            <a:r>
              <a:rPr dirty="0" sz="1500" spc="-5">
                <a:latin typeface="한컴바탕"/>
                <a:cs typeface="한컴바탕"/>
              </a:rPr>
              <a:t>내</a:t>
            </a:r>
            <a:endParaRPr sz="1500">
              <a:latin typeface="한컴바탕"/>
              <a:cs typeface="한컴바탕"/>
            </a:endParaRPr>
          </a:p>
          <a:p>
            <a:pPr algn="just" marL="488950" marR="5080">
              <a:lnSpc>
                <a:spcPct val="157800"/>
              </a:lnSpc>
              <a:spcBef>
                <a:spcPts val="15"/>
              </a:spcBef>
            </a:pPr>
            <a:r>
              <a:rPr dirty="0" sz="1500" spc="-5">
                <a:latin typeface="한컴바탕"/>
                <a:cs typeface="한컴바탕"/>
              </a:rPr>
              <a:t>불신문화가 크다고 볼 수 있으며, 이에 대한 정확한 상황  인지와 경영진의 관심 및 의지가</a:t>
            </a:r>
            <a:r>
              <a:rPr dirty="0" sz="1500" spc="250">
                <a:latin typeface="한컴바탕"/>
                <a:cs typeface="한컴바탕"/>
              </a:rPr>
              <a:t> </a:t>
            </a:r>
            <a:r>
              <a:rPr dirty="0" sz="1500" spc="-5">
                <a:latin typeface="한컴바탕"/>
                <a:cs typeface="한컴바탕"/>
              </a:rPr>
              <a:t>필요함</a:t>
            </a:r>
            <a:endParaRPr sz="1500">
              <a:latin typeface="한컴바탕"/>
              <a:cs typeface="한컴바탕"/>
            </a:endParaRPr>
          </a:p>
          <a:p>
            <a:pPr algn="just" marL="488950" marR="5080">
              <a:lnSpc>
                <a:spcPct val="158200"/>
              </a:lnSpc>
              <a:spcBef>
                <a:spcPts val="5"/>
              </a:spcBef>
            </a:pPr>
            <a:r>
              <a:rPr dirty="0" sz="1500" spc="-45">
                <a:latin typeface="한컴바탕"/>
                <a:cs typeface="한컴바탕"/>
              </a:rPr>
              <a:t>외부 </a:t>
            </a:r>
            <a:r>
              <a:rPr dirty="0" sz="1500" spc="-75">
                <a:latin typeface="한컴바탕"/>
                <a:cs typeface="한컴바탕"/>
              </a:rPr>
              <a:t>컨설팅을 </a:t>
            </a:r>
            <a:r>
              <a:rPr dirty="0" sz="1500" spc="-80">
                <a:latin typeface="한컴바탕"/>
                <a:cs typeface="한컴바탕"/>
              </a:rPr>
              <a:t>실시한다면, </a:t>
            </a:r>
            <a:r>
              <a:rPr dirty="0" sz="1500" spc="-55">
                <a:latin typeface="한컴바탕"/>
                <a:cs typeface="한컴바탕"/>
              </a:rPr>
              <a:t>조사 </a:t>
            </a:r>
            <a:r>
              <a:rPr dirty="0" sz="1500" spc="-65">
                <a:latin typeface="한컴바탕"/>
                <a:cs typeface="한컴바탕"/>
              </a:rPr>
              <a:t>결과를 </a:t>
            </a:r>
            <a:r>
              <a:rPr dirty="0" sz="1500" spc="-45">
                <a:latin typeface="한컴바탕"/>
                <a:cs typeface="한컴바탕"/>
              </a:rPr>
              <a:t>본부 </a:t>
            </a:r>
            <a:r>
              <a:rPr dirty="0" sz="1500" spc="-70">
                <a:latin typeface="한컴바탕"/>
                <a:cs typeface="한컴바탕"/>
              </a:rPr>
              <a:t>단위로 </a:t>
            </a:r>
            <a:r>
              <a:rPr dirty="0" sz="1500" spc="-75">
                <a:latin typeface="한컴바탕"/>
                <a:cs typeface="한컴바탕"/>
              </a:rPr>
              <a:t>도출하여  </a:t>
            </a:r>
            <a:r>
              <a:rPr dirty="0" sz="1500" spc="-70">
                <a:latin typeface="한컴바탕"/>
                <a:cs typeface="한컴바탕"/>
              </a:rPr>
              <a:t>경영전략회의에서 </a:t>
            </a:r>
            <a:r>
              <a:rPr dirty="0" sz="1500" spc="-60">
                <a:latin typeface="한컴바탕"/>
                <a:cs typeface="한컴바탕"/>
              </a:rPr>
              <a:t>간부들과 공유하고 </a:t>
            </a:r>
            <a:r>
              <a:rPr dirty="0" sz="1500" spc="-55">
                <a:latin typeface="한컴바탕"/>
                <a:cs typeface="한컴바탕"/>
              </a:rPr>
              <a:t>본부장 </a:t>
            </a:r>
            <a:r>
              <a:rPr dirty="0" sz="1500" spc="-60">
                <a:latin typeface="한컴바탕"/>
                <a:cs typeface="한컴바탕"/>
              </a:rPr>
              <a:t>책임하에 </a:t>
            </a:r>
            <a:r>
              <a:rPr dirty="0" sz="1500" spc="-55">
                <a:latin typeface="한컴바탕"/>
                <a:cs typeface="한컴바탕"/>
              </a:rPr>
              <a:t>개선을  </a:t>
            </a:r>
            <a:r>
              <a:rPr dirty="0" sz="1500" spc="-5">
                <a:latin typeface="한컴바탕"/>
                <a:cs typeface="한컴바탕"/>
              </a:rPr>
              <a:t>독려할 수 있도록</a:t>
            </a:r>
            <a:r>
              <a:rPr dirty="0" sz="1500" spc="-250">
                <a:latin typeface="한컴바탕"/>
                <a:cs typeface="한컴바탕"/>
              </a:rPr>
              <a:t> </a:t>
            </a:r>
            <a:r>
              <a:rPr dirty="0" sz="1500" spc="-5">
                <a:latin typeface="한컴바탕"/>
                <a:cs typeface="한컴바탕"/>
              </a:rPr>
              <a:t>해야함</a:t>
            </a:r>
            <a:endParaRPr sz="1500">
              <a:latin typeface="한컴바탕"/>
              <a:cs typeface="한컴바탕"/>
            </a:endParaRPr>
          </a:p>
          <a:p>
            <a:pPr algn="just" marL="488950" marR="5080">
              <a:lnSpc>
                <a:spcPct val="158200"/>
              </a:lnSpc>
              <a:spcBef>
                <a:spcPts val="5"/>
              </a:spcBef>
            </a:pPr>
            <a:r>
              <a:rPr dirty="0" sz="1500" spc="-5">
                <a:latin typeface="한컴바탕"/>
                <a:cs typeface="한컴바탕"/>
              </a:rPr>
              <a:t>입사 5~7년차 중심으로 업무생활 중심에서 어려운 점을  수렴하여 기관 차원에서 개선하려는 노력을 보여주는 것도  내부청렴도 향상에 도움이 되는</a:t>
            </a:r>
            <a:r>
              <a:rPr dirty="0" sz="1500" spc="0">
                <a:latin typeface="한컴바탕"/>
                <a:cs typeface="한컴바탕"/>
              </a:rPr>
              <a:t> </a:t>
            </a:r>
            <a:r>
              <a:rPr dirty="0" sz="1500" spc="-5">
                <a:latin typeface="한컴바탕"/>
                <a:cs typeface="한컴바탕"/>
              </a:rPr>
              <a:t>정책임</a:t>
            </a:r>
            <a:endParaRPr sz="1500">
              <a:latin typeface="한컴바탕"/>
              <a:cs typeface="한컴바탕"/>
            </a:endParaRPr>
          </a:p>
          <a:p>
            <a:pPr>
              <a:lnSpc>
                <a:spcPct val="100000"/>
              </a:lnSpc>
            </a:pPr>
            <a:endParaRPr sz="15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18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dirty="0" sz="1500" spc="15" b="1">
                <a:latin typeface="한컴바탕"/>
                <a:cs typeface="한컴바탕"/>
              </a:rPr>
              <a:t>&lt; </a:t>
            </a:r>
            <a:r>
              <a:rPr dirty="0" sz="1500" spc="25" b="1">
                <a:latin typeface="한컴바탕"/>
                <a:cs typeface="한컴바탕"/>
              </a:rPr>
              <a:t>논의안건 </a:t>
            </a:r>
            <a:r>
              <a:rPr dirty="0" sz="1500" spc="5" b="1">
                <a:latin typeface="한컴바탕"/>
                <a:cs typeface="한컴바탕"/>
              </a:rPr>
              <a:t>(1건)</a:t>
            </a:r>
            <a:r>
              <a:rPr dirty="0" sz="1500" spc="-165" b="1">
                <a:latin typeface="한컴바탕"/>
                <a:cs typeface="한컴바탕"/>
              </a:rPr>
              <a:t> </a:t>
            </a:r>
            <a:r>
              <a:rPr dirty="0" sz="1500" spc="15" b="1">
                <a:latin typeface="한컴바탕"/>
                <a:cs typeface="한컴바탕"/>
              </a:rPr>
              <a:t>&gt;</a:t>
            </a:r>
            <a:endParaRPr sz="1500">
              <a:latin typeface="한컴바탕"/>
              <a:cs typeface="한컴바탕"/>
            </a:endParaRPr>
          </a:p>
          <a:p>
            <a:pPr marL="368935" indent="-260350">
              <a:lnSpc>
                <a:spcPct val="100000"/>
              </a:lnSpc>
              <a:spcBef>
                <a:spcPts val="1045"/>
              </a:spcBef>
              <a:buAutoNum type="arabicPeriod"/>
              <a:tabLst>
                <a:tab pos="369570" algn="l"/>
              </a:tabLst>
            </a:pPr>
            <a:r>
              <a:rPr dirty="0" sz="1500" spc="25" b="1">
                <a:latin typeface="한컴바탕"/>
                <a:cs typeface="한컴바탕"/>
              </a:rPr>
              <a:t>부정청탁 및 금품등 수수의 신고사무 처리지침</a:t>
            </a:r>
            <a:r>
              <a:rPr dirty="0" sz="1500" spc="330" b="1">
                <a:latin typeface="한컴바탕"/>
                <a:cs typeface="한컴바탕"/>
              </a:rPr>
              <a:t> </a:t>
            </a:r>
            <a:r>
              <a:rPr dirty="0" sz="1500" spc="15" b="1">
                <a:latin typeface="한컴바탕"/>
                <a:cs typeface="한컴바탕"/>
              </a:rPr>
              <a:t>제정(안)</a:t>
            </a:r>
            <a:endParaRPr sz="1500">
              <a:latin typeface="한컴바탕"/>
              <a:cs typeface="한컴바탕"/>
            </a:endParaRPr>
          </a:p>
          <a:p>
            <a:pPr algn="just" lvl="1" marL="501015" marR="5080" indent="-298450">
              <a:lnSpc>
                <a:spcPct val="158200"/>
              </a:lnSpc>
              <a:spcBef>
                <a:spcPts val="5"/>
              </a:spcBef>
              <a:buChar char="❍"/>
              <a:tabLst>
                <a:tab pos="501650" algn="l"/>
              </a:tabLst>
            </a:pPr>
            <a:r>
              <a:rPr dirty="0" sz="1500" spc="30">
                <a:latin typeface="한컴바탕"/>
                <a:cs typeface="한컴바탕"/>
              </a:rPr>
              <a:t>(최</a:t>
            </a:r>
            <a:r>
              <a:rPr dirty="0" sz="1500" spc="30">
                <a:latin typeface="옥션고딕 B"/>
                <a:cs typeface="옥션고딕 B"/>
              </a:rPr>
              <a:t>○○ </a:t>
            </a:r>
            <a:r>
              <a:rPr dirty="0" sz="1500" spc="-5">
                <a:latin typeface="한컴바탕"/>
                <a:cs typeface="한컴바탕"/>
              </a:rPr>
              <a:t>위원) 법 </a:t>
            </a:r>
            <a:r>
              <a:rPr dirty="0" sz="1500" spc="-60">
                <a:latin typeface="한컴바탕"/>
                <a:cs typeface="한컴바탕"/>
              </a:rPr>
              <a:t>관련 </a:t>
            </a:r>
            <a:r>
              <a:rPr dirty="0" sz="1500" spc="-75">
                <a:latin typeface="한컴바탕"/>
                <a:cs typeface="한컴바탕"/>
              </a:rPr>
              <a:t>신고는 기명을 </a:t>
            </a:r>
            <a:r>
              <a:rPr dirty="0" sz="1500" spc="-85">
                <a:latin typeface="한컴바탕"/>
                <a:cs typeface="한컴바탕"/>
              </a:rPr>
              <a:t>기본으로 </a:t>
            </a:r>
            <a:r>
              <a:rPr dirty="0" sz="1500" spc="-60">
                <a:latin typeface="한컴바탕"/>
                <a:cs typeface="한컴바탕"/>
              </a:rPr>
              <a:t>하기 </a:t>
            </a:r>
            <a:r>
              <a:rPr dirty="0" sz="1500" spc="-75">
                <a:latin typeface="한컴바탕"/>
                <a:cs typeface="한컴바탕"/>
              </a:rPr>
              <a:t>때문에  </a:t>
            </a:r>
            <a:r>
              <a:rPr dirty="0" sz="1500" spc="-40">
                <a:latin typeface="한컴바탕"/>
                <a:cs typeface="한컴바탕"/>
              </a:rPr>
              <a:t>무기명일 </a:t>
            </a:r>
            <a:r>
              <a:rPr dirty="0" sz="1500" spc="-30">
                <a:latin typeface="한컴바탕"/>
                <a:cs typeface="한컴바탕"/>
              </a:rPr>
              <a:t>경우 </a:t>
            </a:r>
            <a:r>
              <a:rPr dirty="0" sz="1500" spc="-40">
                <a:latin typeface="한컴바탕"/>
                <a:cs typeface="한컴바탕"/>
              </a:rPr>
              <a:t>접수하지 </a:t>
            </a:r>
            <a:r>
              <a:rPr dirty="0" sz="1500" spc="-35">
                <a:latin typeface="한컴바탕"/>
                <a:cs typeface="한컴바탕"/>
              </a:rPr>
              <a:t>않도록 하여, 사실에 근거한 접수와  </a:t>
            </a:r>
            <a:r>
              <a:rPr dirty="0" sz="1500" spc="-5">
                <a:latin typeface="한컴바탕"/>
                <a:cs typeface="한컴바탕"/>
              </a:rPr>
              <a:t>조사가 이루어지도록</a:t>
            </a:r>
            <a:r>
              <a:rPr dirty="0" sz="1500">
                <a:latin typeface="한컴바탕"/>
                <a:cs typeface="한컴바탕"/>
              </a:rPr>
              <a:t> </a:t>
            </a:r>
            <a:r>
              <a:rPr dirty="0" sz="1500" spc="-5">
                <a:latin typeface="한컴바탕"/>
                <a:cs typeface="한컴바탕"/>
              </a:rPr>
              <a:t>해야함</a:t>
            </a:r>
            <a:endParaRPr sz="1500">
              <a:latin typeface="한컴바탕"/>
              <a:cs typeface="한컴바탕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755497" y="1115872"/>
            <a:ext cx="0" cy="8185784"/>
          </a:xfrm>
          <a:custGeom>
            <a:avLst/>
            <a:gdLst/>
            <a:ahLst/>
            <a:cxnLst/>
            <a:rect l="l" t="t" r="r" b="b"/>
            <a:pathLst>
              <a:path w="0" h="8185784">
                <a:moveTo>
                  <a:pt x="0" y="0"/>
                </a:moveTo>
                <a:lnTo>
                  <a:pt x="0" y="8185594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6834517" y="1115872"/>
            <a:ext cx="0" cy="8185784"/>
          </a:xfrm>
          <a:custGeom>
            <a:avLst/>
            <a:gdLst/>
            <a:ahLst/>
            <a:cxnLst/>
            <a:rect l="l" t="t" r="r" b="b"/>
            <a:pathLst>
              <a:path w="0" h="8185784">
                <a:moveTo>
                  <a:pt x="0" y="0"/>
                </a:moveTo>
                <a:lnTo>
                  <a:pt x="0" y="8185594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753973" y="1115872"/>
            <a:ext cx="6083935" cy="0"/>
          </a:xfrm>
          <a:custGeom>
            <a:avLst/>
            <a:gdLst/>
            <a:ahLst/>
            <a:cxnLst/>
            <a:rect l="l" t="t" r="r" b="b"/>
            <a:pathLst>
              <a:path w="6083934" h="0">
                <a:moveTo>
                  <a:pt x="0" y="0"/>
                </a:moveTo>
                <a:lnTo>
                  <a:pt x="6083579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753973" y="9301467"/>
            <a:ext cx="6083935" cy="0"/>
          </a:xfrm>
          <a:custGeom>
            <a:avLst/>
            <a:gdLst/>
            <a:ahLst/>
            <a:cxnLst/>
            <a:rect l="l" t="t" r="r" b="b"/>
            <a:pathLst>
              <a:path w="6083934" h="0">
                <a:moveTo>
                  <a:pt x="0" y="0"/>
                </a:moveTo>
                <a:lnTo>
                  <a:pt x="6083579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 txBox="1"/>
          <p:nvPr/>
        </p:nvSpPr>
        <p:spPr>
          <a:xfrm>
            <a:off x="3548481" y="10002374"/>
            <a:ext cx="457834" cy="15176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1155"/>
              </a:lnSpc>
            </a:pPr>
            <a:r>
              <a:rPr dirty="0" sz="1000" spc="-5">
                <a:latin typeface="굴림"/>
                <a:cs typeface="굴림"/>
              </a:rPr>
              <a:t>- </a:t>
            </a:r>
            <a:r>
              <a:rPr dirty="0" sz="1000" spc="-5">
                <a:latin typeface="굴림"/>
                <a:cs typeface="굴림"/>
              </a:rPr>
              <a:t>16</a:t>
            </a:r>
            <a:r>
              <a:rPr dirty="0" sz="1000" spc="-65">
                <a:latin typeface="굴림"/>
                <a:cs typeface="굴림"/>
              </a:rPr>
              <a:t> </a:t>
            </a:r>
            <a:r>
              <a:rPr dirty="0" sz="1000" spc="-5">
                <a:latin typeface="굴림"/>
                <a:cs typeface="굴림"/>
              </a:rPr>
              <a:t>-</a:t>
            </a:r>
            <a:endParaRPr sz="1000">
              <a:latin typeface="굴림"/>
              <a:cs typeface="굴림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yuntting</dc:creator>
  <dc:title>2016년 청렴옴부즈만 활동보고서 1부.hwp</dc:title>
  <dcterms:created xsi:type="dcterms:W3CDTF">2022-08-02T07:34:37Z</dcterms:created>
  <dcterms:modified xsi:type="dcterms:W3CDTF">2022-08-02T07:34:37Z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2017-09-15T00:00:00Z</vt:filetime>
  </property>
  <property fmtid="{D5CDD505-2E9C-101B-9397-08002B2CF9AE}" pid="3" name="Creator">
    <vt:lpwstr>Haansoft Hangul 2007 7, 5, 9, 572</vt:lpwstr>
  </property>
  <property fmtid="{D5CDD505-2E9C-101B-9397-08002B2CF9AE}" pid="4" name="LastSaved">
    <vt:filetime>2022-08-02T00:00:00Z</vt:filetime>
  </property>
</Properties>
</file>