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733984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83769" y="0"/>
                </a:moveTo>
                <a:lnTo>
                  <a:pt x="0" y="0"/>
                </a:lnTo>
                <a:lnTo>
                  <a:pt x="0" y="162890"/>
                </a:lnTo>
                <a:lnTo>
                  <a:pt x="83769" y="162890"/>
                </a:lnTo>
                <a:lnTo>
                  <a:pt x="83769" y="0"/>
                </a:lnTo>
                <a:close/>
              </a:path>
            </a:pathLst>
          </a:custGeom>
          <a:solidFill>
            <a:srgbClr val="0059A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664867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35C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656338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45E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647809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761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639278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962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bg object 21"/>
          <p:cNvSpPr/>
          <p:nvPr/>
        </p:nvSpPr>
        <p:spPr>
          <a:xfrm>
            <a:off x="630749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C65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g object 22"/>
          <p:cNvSpPr/>
          <p:nvPr/>
        </p:nvSpPr>
        <p:spPr>
          <a:xfrm>
            <a:off x="6223711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81" y="162890"/>
                </a:lnTo>
                <a:lnTo>
                  <a:pt x="83781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bg object 23"/>
          <p:cNvSpPr/>
          <p:nvPr/>
        </p:nvSpPr>
        <p:spPr>
          <a:xfrm>
            <a:off x="613841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169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bg object 24"/>
          <p:cNvSpPr/>
          <p:nvPr/>
        </p:nvSpPr>
        <p:spPr>
          <a:xfrm>
            <a:off x="605312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bg object 25"/>
          <p:cNvSpPr/>
          <p:nvPr/>
        </p:nvSpPr>
        <p:spPr>
          <a:xfrm>
            <a:off x="596781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56D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bg object 26"/>
          <p:cNvSpPr/>
          <p:nvPr/>
        </p:nvSpPr>
        <p:spPr>
          <a:xfrm>
            <a:off x="588252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bg object 27"/>
          <p:cNvSpPr/>
          <p:nvPr/>
        </p:nvSpPr>
        <p:spPr>
          <a:xfrm>
            <a:off x="579723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A70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bg object 28"/>
          <p:cNvSpPr/>
          <p:nvPr/>
        </p:nvSpPr>
        <p:spPr>
          <a:xfrm>
            <a:off x="571192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B73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bg object 29"/>
          <p:cNvSpPr/>
          <p:nvPr/>
        </p:nvSpPr>
        <p:spPr>
          <a:xfrm>
            <a:off x="562663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D74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bg object 30"/>
          <p:cNvSpPr/>
          <p:nvPr/>
        </p:nvSpPr>
        <p:spPr>
          <a:xfrm>
            <a:off x="554132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077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bg object 31"/>
          <p:cNvSpPr/>
          <p:nvPr/>
        </p:nvSpPr>
        <p:spPr>
          <a:xfrm>
            <a:off x="545603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3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bg object 32"/>
          <p:cNvSpPr/>
          <p:nvPr/>
        </p:nvSpPr>
        <p:spPr>
          <a:xfrm>
            <a:off x="5370741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57B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bg object 33"/>
          <p:cNvSpPr/>
          <p:nvPr/>
        </p:nvSpPr>
        <p:spPr>
          <a:xfrm>
            <a:off x="528543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8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bg object 34"/>
          <p:cNvSpPr/>
          <p:nvPr/>
        </p:nvSpPr>
        <p:spPr>
          <a:xfrm>
            <a:off x="5201666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69" y="162890"/>
                </a:lnTo>
                <a:lnTo>
                  <a:pt x="8376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980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bg object 35"/>
          <p:cNvSpPr/>
          <p:nvPr/>
        </p:nvSpPr>
        <p:spPr>
          <a:xfrm>
            <a:off x="5116360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B81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bg object 36"/>
          <p:cNvSpPr/>
          <p:nvPr/>
        </p:nvSpPr>
        <p:spPr>
          <a:xfrm>
            <a:off x="503106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bg object 37"/>
          <p:cNvSpPr/>
          <p:nvPr/>
        </p:nvSpPr>
        <p:spPr>
          <a:xfrm>
            <a:off x="494577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bg object 38"/>
          <p:cNvSpPr/>
          <p:nvPr/>
        </p:nvSpPr>
        <p:spPr>
          <a:xfrm>
            <a:off x="486046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bg object 39"/>
          <p:cNvSpPr/>
          <p:nvPr/>
        </p:nvSpPr>
        <p:spPr>
          <a:xfrm>
            <a:off x="477517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68A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bg object 40"/>
          <p:cNvSpPr/>
          <p:nvPr/>
        </p:nvSpPr>
        <p:spPr>
          <a:xfrm>
            <a:off x="468986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bg object 41"/>
          <p:cNvSpPr/>
          <p:nvPr/>
        </p:nvSpPr>
        <p:spPr>
          <a:xfrm>
            <a:off x="4531461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bg object 42"/>
          <p:cNvSpPr/>
          <p:nvPr/>
        </p:nvSpPr>
        <p:spPr>
          <a:xfrm>
            <a:off x="437305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bg object 43"/>
          <p:cNvSpPr/>
          <p:nvPr/>
        </p:nvSpPr>
        <p:spPr>
          <a:xfrm>
            <a:off x="421464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F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bg object 44"/>
          <p:cNvSpPr/>
          <p:nvPr/>
        </p:nvSpPr>
        <p:spPr>
          <a:xfrm>
            <a:off x="4057751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bg object 45"/>
          <p:cNvSpPr/>
          <p:nvPr/>
        </p:nvSpPr>
        <p:spPr>
          <a:xfrm>
            <a:off x="389934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bg object 46"/>
          <p:cNvSpPr/>
          <p:nvPr/>
        </p:nvSpPr>
        <p:spPr>
          <a:xfrm>
            <a:off x="374093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598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bg object 47"/>
          <p:cNvSpPr/>
          <p:nvPr/>
        </p:nvSpPr>
        <p:spPr>
          <a:xfrm>
            <a:off x="358251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899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bg object 48"/>
          <p:cNvSpPr/>
          <p:nvPr/>
        </p:nvSpPr>
        <p:spPr>
          <a:xfrm>
            <a:off x="342411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A9C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bg object 49"/>
          <p:cNvSpPr/>
          <p:nvPr/>
        </p:nvSpPr>
        <p:spPr>
          <a:xfrm>
            <a:off x="326570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bg object 50"/>
          <p:cNvSpPr/>
          <p:nvPr/>
        </p:nvSpPr>
        <p:spPr>
          <a:xfrm>
            <a:off x="3108807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bg object 51"/>
          <p:cNvSpPr/>
          <p:nvPr/>
        </p:nvSpPr>
        <p:spPr>
          <a:xfrm>
            <a:off x="295040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bg object 52"/>
          <p:cNvSpPr/>
          <p:nvPr/>
        </p:nvSpPr>
        <p:spPr>
          <a:xfrm>
            <a:off x="279199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bg object 53"/>
          <p:cNvSpPr/>
          <p:nvPr/>
        </p:nvSpPr>
        <p:spPr>
          <a:xfrm>
            <a:off x="263357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bg object 54"/>
          <p:cNvSpPr/>
          <p:nvPr/>
        </p:nvSpPr>
        <p:spPr>
          <a:xfrm>
            <a:off x="247516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bg object 55"/>
          <p:cNvSpPr/>
          <p:nvPr/>
        </p:nvSpPr>
        <p:spPr>
          <a:xfrm>
            <a:off x="231675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bg object 56"/>
          <p:cNvSpPr/>
          <p:nvPr/>
        </p:nvSpPr>
        <p:spPr>
          <a:xfrm>
            <a:off x="2159876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CAC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bg object 57"/>
          <p:cNvSpPr/>
          <p:nvPr/>
        </p:nvSpPr>
        <p:spPr>
          <a:xfrm>
            <a:off x="200145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EAF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bg object 58"/>
          <p:cNvSpPr/>
          <p:nvPr/>
        </p:nvSpPr>
        <p:spPr>
          <a:xfrm>
            <a:off x="184304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1B0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bg object 59"/>
          <p:cNvSpPr/>
          <p:nvPr/>
        </p:nvSpPr>
        <p:spPr>
          <a:xfrm>
            <a:off x="168464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4B3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bg object 60"/>
          <p:cNvSpPr/>
          <p:nvPr/>
        </p:nvSpPr>
        <p:spPr>
          <a:xfrm>
            <a:off x="152622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6B4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bg object 61"/>
          <p:cNvSpPr/>
          <p:nvPr/>
        </p:nvSpPr>
        <p:spPr>
          <a:xfrm>
            <a:off x="136781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7B6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bg object 62"/>
          <p:cNvSpPr/>
          <p:nvPr/>
        </p:nvSpPr>
        <p:spPr>
          <a:xfrm>
            <a:off x="121093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bg object 63"/>
          <p:cNvSpPr/>
          <p:nvPr/>
        </p:nvSpPr>
        <p:spPr>
          <a:xfrm>
            <a:off x="105251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DBA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bg object 64"/>
          <p:cNvSpPr/>
          <p:nvPr/>
        </p:nvSpPr>
        <p:spPr>
          <a:xfrm>
            <a:off x="89410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FBD4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bg object 65"/>
          <p:cNvSpPr/>
          <p:nvPr/>
        </p:nvSpPr>
        <p:spPr>
          <a:xfrm>
            <a:off x="73722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0"/>
                </a:moveTo>
                <a:lnTo>
                  <a:pt x="0" y="162890"/>
                </a:ln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close/>
              </a:path>
            </a:pathLst>
          </a:custGeom>
          <a:solidFill>
            <a:srgbClr val="70BE4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228"/>
            <a:ext cx="6800850" cy="17089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74823" y="1288796"/>
            <a:ext cx="309118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195">
                <a:latin typeface="HY헤드라인M"/>
                <a:cs typeface="HY헤드라인M"/>
              </a:rPr>
              <a:t>폭력</a:t>
            </a:r>
            <a:r>
              <a:rPr dirty="0" sz="2200" spc="65">
                <a:latin typeface="HY헤드라인M"/>
                <a:cs typeface="HY헤드라인M"/>
              </a:rPr>
              <a:t> </a:t>
            </a:r>
            <a:r>
              <a:rPr dirty="0" sz="2200" spc="-229">
                <a:latin typeface="HY헤드라인M"/>
                <a:cs typeface="HY헤드라인M"/>
              </a:rPr>
              <a:t>예방교육</a:t>
            </a:r>
            <a:r>
              <a:rPr dirty="0" sz="2200" spc="80">
                <a:latin typeface="HY헤드라인M"/>
                <a:cs typeface="HY헤드라인M"/>
              </a:rPr>
              <a:t> </a:t>
            </a:r>
            <a:r>
              <a:rPr dirty="0" sz="2200" spc="-195">
                <a:latin typeface="HY헤드라인M"/>
                <a:cs typeface="HY헤드라인M"/>
              </a:rPr>
              <a:t>결과</a:t>
            </a:r>
            <a:r>
              <a:rPr dirty="0" sz="2200" spc="70">
                <a:latin typeface="HY헤드라인M"/>
                <a:cs typeface="HY헤드라인M"/>
              </a:rPr>
              <a:t> </a:t>
            </a:r>
            <a:r>
              <a:rPr dirty="0" sz="2200" spc="-120">
                <a:latin typeface="HY헤드라인M"/>
                <a:cs typeface="HY헤드라인M"/>
              </a:rPr>
              <a:t>(2021)</a:t>
            </a:r>
            <a:endParaRPr sz="2200">
              <a:latin typeface="HY헤드라인M"/>
              <a:cs typeface="HY헤드라인M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37222" y="1872475"/>
            <a:ext cx="6080760" cy="128270"/>
            <a:chOff x="737222" y="1872475"/>
            <a:chExt cx="6080760" cy="128270"/>
          </a:xfrm>
        </p:grpSpPr>
        <p:sp>
          <p:nvSpPr>
            <p:cNvPr id="4" name="object 4"/>
            <p:cNvSpPr/>
            <p:nvPr/>
          </p:nvSpPr>
          <p:spPr>
            <a:xfrm>
              <a:off x="6733984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83769" y="0"/>
                  </a:moveTo>
                  <a:lnTo>
                    <a:pt x="0" y="0"/>
                  </a:lnTo>
                  <a:lnTo>
                    <a:pt x="0" y="127876"/>
                  </a:lnTo>
                  <a:lnTo>
                    <a:pt x="83769" y="127876"/>
                  </a:lnTo>
                  <a:lnTo>
                    <a:pt x="83769" y="0"/>
                  </a:lnTo>
                  <a:close/>
                </a:path>
              </a:pathLst>
            </a:custGeom>
            <a:solidFill>
              <a:srgbClr val="0059A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64867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35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56338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45E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478092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761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639278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962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30749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C65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223711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81" y="127876"/>
                  </a:lnTo>
                  <a:lnTo>
                    <a:pt x="83781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13841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169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05312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596781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56D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588252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5797232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A70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71192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B73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62663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D74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54132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077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45603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3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5370741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57B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528543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8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5201666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69" y="127876"/>
                  </a:lnTo>
                  <a:lnTo>
                    <a:pt x="8376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980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116360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B81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03106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494577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486046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477517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6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468986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4531461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4373054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421464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F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4057751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3899344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374093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598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358251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899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3424110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A9C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326570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3108807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2950400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279199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263357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2475166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2316759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2159876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CAC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2001456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EAF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1843049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1B0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168464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4B3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152622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6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1367815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7B6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1210932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105251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DBA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894105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FBD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737222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0"/>
                  </a:moveTo>
                  <a:lnTo>
                    <a:pt x="0" y="127876"/>
                  </a:ln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BE44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4" name="object 54"/>
          <p:cNvSpPr txBox="1"/>
          <p:nvPr/>
        </p:nvSpPr>
        <p:spPr>
          <a:xfrm>
            <a:off x="706627" y="2258059"/>
            <a:ext cx="3091180" cy="629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2735" indent="-280670">
              <a:lnSpc>
                <a:spcPct val="100000"/>
              </a:lnSpc>
              <a:spcBef>
                <a:spcPts val="100"/>
              </a:spcBef>
              <a:buChar char="□"/>
              <a:tabLst>
                <a:tab pos="293370" algn="l"/>
              </a:tabLst>
            </a:pPr>
            <a:r>
              <a:rPr dirty="0" sz="1500" spc="-5">
                <a:latin typeface="함초롬바탕"/>
                <a:cs typeface="함초롬바탕"/>
              </a:rPr>
              <a:t>교육내역</a:t>
            </a:r>
            <a:endParaRPr sz="1500">
              <a:latin typeface="함초롬바탕"/>
              <a:cs typeface="함초롬바탕"/>
            </a:endParaRPr>
          </a:p>
          <a:p>
            <a:pPr lvl="1" marL="349250" indent="-243204">
              <a:lnSpc>
                <a:spcPct val="100000"/>
              </a:lnSpc>
              <a:spcBef>
                <a:spcPts val="1400"/>
              </a:spcBef>
              <a:buChar char="○"/>
              <a:tabLst>
                <a:tab pos="349885" algn="l"/>
              </a:tabLst>
            </a:pPr>
            <a:r>
              <a:rPr dirty="0" sz="1300" spc="-5">
                <a:latin typeface="함초롬바탕"/>
                <a:cs typeface="함초롬바탕"/>
              </a:rPr>
              <a:t>교육방법</a:t>
            </a:r>
            <a:r>
              <a:rPr dirty="0" sz="1300" spc="240">
                <a:latin typeface="함초롬바탕"/>
                <a:cs typeface="함초롬바탕"/>
              </a:rPr>
              <a:t> </a:t>
            </a:r>
            <a:r>
              <a:rPr dirty="0" sz="1300" spc="-5">
                <a:latin typeface="함초롬바탕"/>
                <a:cs typeface="함초롬바탕"/>
              </a:rPr>
              <a:t>:</a:t>
            </a:r>
            <a:r>
              <a:rPr dirty="0" sz="1300" spc="245">
                <a:latin typeface="함초롬바탕"/>
                <a:cs typeface="함초롬바탕"/>
              </a:rPr>
              <a:t> </a:t>
            </a:r>
            <a:r>
              <a:rPr dirty="0" sz="1300" spc="-5">
                <a:latin typeface="함초롬바탕"/>
                <a:cs typeface="함초롬바탕"/>
              </a:rPr>
              <a:t>동영상</a:t>
            </a:r>
            <a:r>
              <a:rPr dirty="0" sz="1300" spc="245">
                <a:latin typeface="함초롬바탕"/>
                <a:cs typeface="함초롬바탕"/>
              </a:rPr>
              <a:t> </a:t>
            </a:r>
            <a:r>
              <a:rPr dirty="0" sz="1300" spc="-5">
                <a:latin typeface="함초롬바탕"/>
                <a:cs typeface="함초롬바탕"/>
              </a:rPr>
              <a:t>상영(온라인</a:t>
            </a:r>
            <a:r>
              <a:rPr dirty="0" sz="1300" spc="245">
                <a:latin typeface="함초롬바탕"/>
                <a:cs typeface="함초롬바탕"/>
              </a:rPr>
              <a:t> </a:t>
            </a:r>
            <a:r>
              <a:rPr dirty="0" sz="1300" spc="-5">
                <a:latin typeface="함초롬바탕"/>
                <a:cs typeface="함초롬바탕"/>
              </a:rPr>
              <a:t>교육)</a:t>
            </a:r>
            <a:endParaRPr sz="1300">
              <a:latin typeface="함초롬바탕"/>
              <a:cs typeface="함초롬바탕"/>
            </a:endParaRPr>
          </a:p>
        </p:txBody>
      </p:sp>
      <p:graphicFrame>
        <p:nvGraphicFramePr>
          <p:cNvPr id="55" name="object 55"/>
          <p:cNvGraphicFramePr>
            <a:graphicFrameLocks noGrp="1"/>
          </p:cNvGraphicFramePr>
          <p:nvPr/>
        </p:nvGraphicFramePr>
        <p:xfrm>
          <a:off x="737222" y="3091103"/>
          <a:ext cx="6080760" cy="35991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5595"/>
                <a:gridCol w="1855470"/>
                <a:gridCol w="1029969"/>
                <a:gridCol w="777239"/>
                <a:gridCol w="833755"/>
              </a:tblGrid>
              <a:tr h="6294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1550" spc="-204">
                          <a:latin typeface="HY헤드라인M"/>
                          <a:cs typeface="HY헤드라인M"/>
                        </a:rPr>
                        <a:t>교육과정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44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550" spc="-220">
                          <a:latin typeface="HY헤드라인M"/>
                          <a:cs typeface="HY헤드라인M"/>
                        </a:rPr>
                        <a:t>일시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550" spc="-220">
                          <a:latin typeface="HY헤드라인M"/>
                          <a:cs typeface="HY헤드라인M"/>
                        </a:rPr>
                        <a:t>장소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550" spc="-220">
                          <a:latin typeface="HY헤드라인M"/>
                          <a:cs typeface="HY헤드라인M"/>
                        </a:rPr>
                        <a:t>대상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R="13335">
                        <a:lnSpc>
                          <a:spcPct val="100000"/>
                        </a:lnSpc>
                      </a:pPr>
                      <a:r>
                        <a:rPr dirty="0" sz="1550" spc="-135">
                          <a:latin typeface="HY헤드라인M"/>
                          <a:cs typeface="HY헤드라인M"/>
                        </a:rPr>
                        <a:t>인원(명)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2DA"/>
                    </a:solidFill>
                  </a:tcPr>
                </a:tc>
              </a:tr>
              <a:tr h="9887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17780">
                        <a:lnSpc>
                          <a:spcPct val="100000"/>
                        </a:lnSpc>
                      </a:pPr>
                      <a:r>
                        <a:rPr dirty="0" sz="1450">
                          <a:latin typeface="맑은 고딕"/>
                          <a:cs typeface="맑은 고딕"/>
                        </a:rPr>
                        <a:t>성희롱</a:t>
                      </a:r>
                      <a:r>
                        <a:rPr dirty="0" sz="1450" spc="9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>
                          <a:latin typeface="맑은 고딕"/>
                          <a:cs typeface="맑은 고딕"/>
                        </a:rPr>
                        <a:t>예방교육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450" spc="-114">
                          <a:latin typeface="맑은 고딕"/>
                          <a:cs typeface="맑은 고딕"/>
                        </a:rPr>
                        <a:t>4.</a:t>
                      </a:r>
                      <a:r>
                        <a:rPr dirty="0" sz="1450" spc="8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-140">
                          <a:latin typeface="맑은 고딕"/>
                          <a:cs typeface="맑은 고딕"/>
                        </a:rPr>
                        <a:t>6.(화)</a:t>
                      </a:r>
                      <a:r>
                        <a:rPr dirty="0" sz="1450" spc="7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165">
                          <a:latin typeface="Cambria"/>
                          <a:cs typeface="Cambria"/>
                        </a:rPr>
                        <a:t>∼</a:t>
                      </a:r>
                      <a:r>
                        <a:rPr dirty="0" sz="1450" spc="270">
                          <a:latin typeface="Cambria"/>
                          <a:cs typeface="Cambria"/>
                        </a:rPr>
                        <a:t> </a:t>
                      </a:r>
                      <a:r>
                        <a:rPr dirty="0" sz="1450" spc="-114">
                          <a:latin typeface="맑은 고딕"/>
                          <a:cs typeface="맑은 고딕"/>
                        </a:rPr>
                        <a:t>4.</a:t>
                      </a:r>
                      <a:r>
                        <a:rPr dirty="0" sz="1450" spc="8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-150">
                          <a:latin typeface="맑은 고딕"/>
                          <a:cs typeface="맑은 고딕"/>
                        </a:rPr>
                        <a:t>19.(월)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</a:pPr>
                      <a:r>
                        <a:rPr dirty="0" sz="1450" spc="-250">
                          <a:latin typeface="맑은 고딕"/>
                          <a:cs typeface="맑은 고딕"/>
                        </a:rPr>
                        <a:t>온라인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5715">
                        <a:lnSpc>
                          <a:spcPct val="100000"/>
                        </a:lnSpc>
                      </a:pPr>
                      <a:r>
                        <a:rPr dirty="0" sz="1450" spc="-250">
                          <a:latin typeface="맑은 고딕"/>
                          <a:cs typeface="맑은 고딕"/>
                        </a:rPr>
                        <a:t>전직원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5080">
                        <a:lnSpc>
                          <a:spcPct val="100000"/>
                        </a:lnSpc>
                      </a:pPr>
                      <a:r>
                        <a:rPr dirty="0" sz="1450" spc="-215">
                          <a:latin typeface="맑은 고딕"/>
                          <a:cs typeface="맑은 고딕"/>
                        </a:rPr>
                        <a:t>700명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879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644525" marR="204470" indent="-414655">
                        <a:lnSpc>
                          <a:spcPct val="110300"/>
                        </a:lnSpc>
                        <a:spcBef>
                          <a:spcPts val="5"/>
                        </a:spcBef>
                      </a:pPr>
                      <a:r>
                        <a:rPr dirty="0" sz="1450">
                          <a:latin typeface="맑은 고딕"/>
                          <a:cs typeface="맑은 고딕"/>
                        </a:rPr>
                        <a:t>4</a:t>
                      </a:r>
                      <a:r>
                        <a:rPr dirty="0" sz="1450">
                          <a:latin typeface="맑은 고딕"/>
                          <a:cs typeface="맑은 고딕"/>
                        </a:rPr>
                        <a:t>대폭력예방교육  </a:t>
                      </a:r>
                      <a:r>
                        <a:rPr dirty="0" sz="1450" spc="-165">
                          <a:latin typeface="맑은 고딕"/>
                          <a:cs typeface="맑은 고딕"/>
                        </a:rPr>
                        <a:t>(1차)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381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450" spc="-114">
                          <a:latin typeface="맑은 고딕"/>
                          <a:cs typeface="맑은 고딕"/>
                        </a:rPr>
                        <a:t>8.</a:t>
                      </a:r>
                      <a:r>
                        <a:rPr dirty="0" sz="1450" spc="8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-150">
                          <a:latin typeface="맑은 고딕"/>
                          <a:cs typeface="맑은 고딕"/>
                        </a:rPr>
                        <a:t>11.(수)</a:t>
                      </a:r>
                      <a:r>
                        <a:rPr dirty="0" sz="1450" spc="7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165">
                          <a:latin typeface="Cambria"/>
                          <a:cs typeface="Cambria"/>
                        </a:rPr>
                        <a:t>∼</a:t>
                      </a:r>
                      <a:r>
                        <a:rPr dirty="0" sz="1450" spc="270">
                          <a:latin typeface="Cambria"/>
                          <a:cs typeface="Cambria"/>
                        </a:rPr>
                        <a:t> </a:t>
                      </a:r>
                      <a:r>
                        <a:rPr dirty="0" sz="1450" spc="-145">
                          <a:latin typeface="맑은 고딕"/>
                          <a:cs typeface="맑은 고딕"/>
                        </a:rPr>
                        <a:t>10.</a:t>
                      </a:r>
                      <a:r>
                        <a:rPr dirty="0" sz="1450" spc="9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-140">
                          <a:latin typeface="맑은 고딕"/>
                          <a:cs typeface="맑은 고딕"/>
                        </a:rPr>
                        <a:t>5.(화)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</a:pPr>
                      <a:r>
                        <a:rPr dirty="0" sz="1450" spc="-250">
                          <a:latin typeface="맑은 고딕"/>
                          <a:cs typeface="맑은 고딕"/>
                        </a:rPr>
                        <a:t>온라인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5715">
                        <a:lnSpc>
                          <a:spcPct val="100000"/>
                        </a:lnSpc>
                      </a:pPr>
                      <a:r>
                        <a:rPr dirty="0" sz="1450" spc="-250">
                          <a:latin typeface="맑은 고딕"/>
                          <a:cs typeface="맑은 고딕"/>
                        </a:rPr>
                        <a:t>전직원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5080">
                        <a:lnSpc>
                          <a:spcPct val="100000"/>
                        </a:lnSpc>
                      </a:pPr>
                      <a:r>
                        <a:rPr dirty="0" sz="1450" spc="-215">
                          <a:latin typeface="맑은 고딕"/>
                          <a:cs typeface="맑은 고딕"/>
                        </a:rPr>
                        <a:t>702명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879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644525" marR="204470" indent="-414655">
                        <a:lnSpc>
                          <a:spcPct val="110300"/>
                        </a:lnSpc>
                      </a:pPr>
                      <a:r>
                        <a:rPr dirty="0" sz="1450">
                          <a:latin typeface="맑은 고딕"/>
                          <a:cs typeface="맑은 고딕"/>
                        </a:rPr>
                        <a:t>4</a:t>
                      </a:r>
                      <a:r>
                        <a:rPr dirty="0" sz="1450">
                          <a:latin typeface="맑은 고딕"/>
                          <a:cs typeface="맑은 고딕"/>
                        </a:rPr>
                        <a:t>대폭력예방교육  </a:t>
                      </a:r>
                      <a:r>
                        <a:rPr dirty="0" sz="1450" spc="-165">
                          <a:latin typeface="맑은 고딕"/>
                          <a:cs typeface="맑은 고딕"/>
                        </a:rPr>
                        <a:t>(2차)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698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450" spc="-145">
                          <a:latin typeface="맑은 고딕"/>
                          <a:cs typeface="맑은 고딕"/>
                        </a:rPr>
                        <a:t>12.</a:t>
                      </a:r>
                      <a:r>
                        <a:rPr dirty="0" sz="1450" spc="8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-140">
                          <a:latin typeface="맑은 고딕"/>
                          <a:cs typeface="맑은 고딕"/>
                        </a:rPr>
                        <a:t>1.(수)</a:t>
                      </a:r>
                      <a:r>
                        <a:rPr dirty="0" sz="1450" spc="8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165">
                          <a:latin typeface="Cambria"/>
                          <a:cs typeface="Cambria"/>
                        </a:rPr>
                        <a:t>∼</a:t>
                      </a:r>
                      <a:r>
                        <a:rPr dirty="0" sz="1450" spc="270">
                          <a:latin typeface="Cambria"/>
                          <a:cs typeface="Cambria"/>
                        </a:rPr>
                        <a:t> </a:t>
                      </a:r>
                      <a:r>
                        <a:rPr dirty="0" sz="1450" spc="-145">
                          <a:latin typeface="맑은 고딕"/>
                          <a:cs typeface="맑은 고딕"/>
                        </a:rPr>
                        <a:t>12.</a:t>
                      </a:r>
                      <a:r>
                        <a:rPr dirty="0" sz="1450" spc="9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450" spc="-150">
                          <a:latin typeface="맑은 고딕"/>
                          <a:cs typeface="맑은 고딕"/>
                        </a:rPr>
                        <a:t>31.(금)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450" spc="-250">
                          <a:latin typeface="맑은 고딕"/>
                          <a:cs typeface="맑은 고딕"/>
                        </a:rPr>
                        <a:t>온라인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57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450" spc="-250">
                          <a:latin typeface="맑은 고딕"/>
                          <a:cs typeface="맑은 고딕"/>
                        </a:rPr>
                        <a:t>전직원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50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450" spc="-215">
                          <a:latin typeface="맑은 고딕"/>
                          <a:cs typeface="맑은 고딕"/>
                        </a:rPr>
                        <a:t>519명</a:t>
                      </a:r>
                      <a:endParaRPr sz="14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sykim0719</dc:creator>
  <dcterms:created xsi:type="dcterms:W3CDTF">2022-08-10T00:01:03Z</dcterms:created>
  <dcterms:modified xsi:type="dcterms:W3CDTF">2022-08-10T00:01:03Z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2022-08-09T00:00:00Z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2022-08-10T00:00:00Z</vt:filetime>
  </property>
</Properties>
</file>